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media/image22.jpg" ContentType="image/jpg"/>
  <Override PartName="/ppt/media/image23.jpg" ContentType="image/jpg"/>
  <Override PartName="/ppt/media/image24.jpg" ContentType="image/jpg"/>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137"/>
  </p:notesMasterIdLst>
  <p:sldIdLst>
    <p:sldId id="256" r:id="rId2"/>
    <p:sldId id="257" r:id="rId3"/>
    <p:sldId id="261" r:id="rId4"/>
    <p:sldId id="264" r:id="rId5"/>
    <p:sldId id="263" r:id="rId6"/>
    <p:sldId id="262" r:id="rId7"/>
    <p:sldId id="265" r:id="rId8"/>
    <p:sldId id="373" r:id="rId9"/>
    <p:sldId id="375" r:id="rId10"/>
    <p:sldId id="273" r:id="rId11"/>
    <p:sldId id="303" r:id="rId12"/>
    <p:sldId id="305" r:id="rId13"/>
    <p:sldId id="376" r:id="rId14"/>
    <p:sldId id="377" r:id="rId15"/>
    <p:sldId id="306" r:id="rId16"/>
    <p:sldId id="304" r:id="rId17"/>
    <p:sldId id="378" r:id="rId18"/>
    <p:sldId id="307" r:id="rId19"/>
    <p:sldId id="384" r:id="rId20"/>
    <p:sldId id="385" r:id="rId21"/>
    <p:sldId id="386" r:id="rId22"/>
    <p:sldId id="266" r:id="rId23"/>
    <p:sldId id="387" r:id="rId24"/>
    <p:sldId id="371" r:id="rId25"/>
    <p:sldId id="388" r:id="rId26"/>
    <p:sldId id="389" r:id="rId27"/>
    <p:sldId id="274" r:id="rId28"/>
    <p:sldId id="275" r:id="rId29"/>
    <p:sldId id="276" r:id="rId30"/>
    <p:sldId id="315" r:id="rId31"/>
    <p:sldId id="322" r:id="rId32"/>
    <p:sldId id="325" r:id="rId33"/>
    <p:sldId id="324" r:id="rId34"/>
    <p:sldId id="323" r:id="rId35"/>
    <p:sldId id="326" r:id="rId36"/>
    <p:sldId id="390" r:id="rId37"/>
    <p:sldId id="391" r:id="rId38"/>
    <p:sldId id="277" r:id="rId39"/>
    <p:sldId id="404" r:id="rId40"/>
    <p:sldId id="397" r:id="rId41"/>
    <p:sldId id="396" r:id="rId42"/>
    <p:sldId id="395" r:id="rId43"/>
    <p:sldId id="394" r:id="rId44"/>
    <p:sldId id="393" r:id="rId45"/>
    <p:sldId id="392" r:id="rId46"/>
    <p:sldId id="399" r:id="rId47"/>
    <p:sldId id="400" r:id="rId48"/>
    <p:sldId id="403" r:id="rId49"/>
    <p:sldId id="402" r:id="rId50"/>
    <p:sldId id="401" r:id="rId51"/>
    <p:sldId id="406" r:id="rId52"/>
    <p:sldId id="405" r:id="rId53"/>
    <p:sldId id="408" r:id="rId54"/>
    <p:sldId id="407" r:id="rId55"/>
    <p:sldId id="409" r:id="rId56"/>
    <p:sldId id="411" r:id="rId57"/>
    <p:sldId id="410" r:id="rId58"/>
    <p:sldId id="278" r:id="rId59"/>
    <p:sldId id="272" r:id="rId60"/>
    <p:sldId id="412" r:id="rId61"/>
    <p:sldId id="279" r:id="rId62"/>
    <p:sldId id="328" r:id="rId63"/>
    <p:sldId id="415" r:id="rId64"/>
    <p:sldId id="414" r:id="rId65"/>
    <p:sldId id="413" r:id="rId66"/>
    <p:sldId id="418" r:id="rId67"/>
    <p:sldId id="417" r:id="rId68"/>
    <p:sldId id="416" r:id="rId69"/>
    <p:sldId id="420" r:id="rId70"/>
    <p:sldId id="419" r:id="rId71"/>
    <p:sldId id="422" r:id="rId72"/>
    <p:sldId id="270" r:id="rId73"/>
    <p:sldId id="280" r:id="rId74"/>
    <p:sldId id="424" r:id="rId75"/>
    <p:sldId id="423" r:id="rId76"/>
    <p:sldId id="425" r:id="rId77"/>
    <p:sldId id="281" r:id="rId78"/>
    <p:sldId id="282" r:id="rId79"/>
    <p:sldId id="426" r:id="rId80"/>
    <p:sldId id="268" r:id="rId81"/>
    <p:sldId id="311" r:id="rId82"/>
    <p:sldId id="285" r:id="rId83"/>
    <p:sldId id="314" r:id="rId84"/>
    <p:sldId id="436" r:id="rId85"/>
    <p:sldId id="312" r:id="rId86"/>
    <p:sldId id="437" r:id="rId87"/>
    <p:sldId id="438" r:id="rId88"/>
    <p:sldId id="443" r:id="rId89"/>
    <p:sldId id="442" r:id="rId90"/>
    <p:sldId id="444" r:id="rId91"/>
    <p:sldId id="313" r:id="rId92"/>
    <p:sldId id="447" r:id="rId93"/>
    <p:sldId id="446" r:id="rId94"/>
    <p:sldId id="445" r:id="rId95"/>
    <p:sldId id="267" r:id="rId96"/>
    <p:sldId id="287" r:id="rId97"/>
    <p:sldId id="432" r:id="rId98"/>
    <p:sldId id="435" r:id="rId99"/>
    <p:sldId id="434" r:id="rId100"/>
    <p:sldId id="300" r:id="rId101"/>
    <p:sldId id="448" r:id="rId102"/>
    <p:sldId id="449" r:id="rId103"/>
    <p:sldId id="299" r:id="rId104"/>
    <p:sldId id="450" r:id="rId105"/>
    <p:sldId id="452" r:id="rId106"/>
    <p:sldId id="451" r:id="rId107"/>
    <p:sldId id="298" r:id="rId108"/>
    <p:sldId id="453" r:id="rId109"/>
    <p:sldId id="297" r:id="rId110"/>
    <p:sldId id="454" r:id="rId111"/>
    <p:sldId id="296" r:id="rId112"/>
    <p:sldId id="455" r:id="rId113"/>
    <p:sldId id="295" r:id="rId114"/>
    <p:sldId id="456" r:id="rId115"/>
    <p:sldId id="293" r:id="rId116"/>
    <p:sldId id="292" r:id="rId117"/>
    <p:sldId id="291" r:id="rId118"/>
    <p:sldId id="290" r:id="rId119"/>
    <p:sldId id="457" r:id="rId120"/>
    <p:sldId id="289" r:id="rId121"/>
    <p:sldId id="461" r:id="rId122"/>
    <p:sldId id="463" r:id="rId123"/>
    <p:sldId id="462" r:id="rId124"/>
    <p:sldId id="459" r:id="rId125"/>
    <p:sldId id="460" r:id="rId126"/>
    <p:sldId id="288" r:id="rId127"/>
    <p:sldId id="271" r:id="rId128"/>
    <p:sldId id="301" r:id="rId129"/>
    <p:sldId id="464" r:id="rId130"/>
    <p:sldId id="465" r:id="rId131"/>
    <p:sldId id="466" r:id="rId132"/>
    <p:sldId id="467" r:id="rId133"/>
    <p:sldId id="468" r:id="rId134"/>
    <p:sldId id="469" r:id="rId135"/>
    <p:sldId id="470" r:id="rId1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8B1C"/>
    <a:srgbClr val="4C1D00"/>
    <a:srgbClr val="684500"/>
    <a:srgbClr val="D28280"/>
    <a:srgbClr val="E600AA"/>
    <a:srgbClr val="600060"/>
    <a:srgbClr val="A8007C"/>
    <a:srgbClr val="2597FF"/>
    <a:srgbClr val="0097CC"/>
    <a:srgbClr val="FF75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5" d="100"/>
          <a:sy n="105" d="100"/>
        </p:scale>
        <p:origin x="1716" y="150"/>
      </p:cViewPr>
      <p:guideLst>
        <p:guide orient="horz" pos="2160"/>
        <p:guide pos="2880"/>
      </p:guideLst>
    </p:cSldViewPr>
  </p:slideViewPr>
  <p:notesTextViewPr>
    <p:cViewPr>
      <p:scale>
        <a:sx n="1" d="1"/>
        <a:sy n="1" d="1"/>
      </p:scale>
      <p:origin x="0" y="0"/>
    </p:cViewPr>
  </p:notesTextViewPr>
  <p:gridSpacing cx="152705" cy="152705"/>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55D2C9D-29F6-45DD-A850-E053A2AC77DA}" type="datetimeFigureOut">
              <a:rPr lang="en-US" smtClean="0"/>
              <a:t>1/17/2024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59D113-E6D7-4DC8-BEEB-4AB5B049CB05}" type="slidenum">
              <a:rPr lang="en-US" smtClean="0"/>
              <a:t>‹#›</a:t>
            </a:fld>
            <a:endParaRPr lang="en-US"/>
          </a:p>
        </p:txBody>
      </p:sp>
    </p:spTree>
    <p:extLst>
      <p:ext uri="{BB962C8B-B14F-4D97-AF65-F5344CB8AC3E}">
        <p14:creationId xmlns:p14="http://schemas.microsoft.com/office/powerpoint/2010/main" val="887461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ct val="2000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ct val="2000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ct val="2000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ct val="2000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fld id="{322E9F20-4D2B-493F-A3D9-927E951F4424}" type="slidenum">
              <a:rPr lang="en-US" altLang="en-US" sz="1200"/>
              <a:pPr eaLnBrk="1" hangingPunct="1"/>
              <a:t>24</a:t>
            </a:fld>
            <a:endParaRPr lang="en-US" altLang="en-US" sz="120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84374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1670" y="3734410"/>
            <a:ext cx="8093365" cy="1510702"/>
          </a:xfrm>
          <a:effectLst/>
        </p:spPr>
        <p:txBody>
          <a:bodyPr>
            <a:normAutofit/>
          </a:bodyPr>
          <a:lstStyle>
            <a:lvl1pPr algn="r">
              <a:defRPr sz="3600">
                <a:solidFill>
                  <a:schemeClr val="bg1"/>
                </a:solidFill>
                <a:effectLst>
                  <a:outerShdw blurRad="50800" dist="38100" dir="2700000" algn="tl" rotWithShape="0">
                    <a:prstClr val="black">
                      <a:alpha val="60000"/>
                    </a:prstClr>
                  </a:outerShdw>
                </a:effectLst>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601670" y="5872280"/>
            <a:ext cx="8093365" cy="610820"/>
          </a:xfrm>
        </p:spPr>
        <p:txBody>
          <a:bodyPr>
            <a:normAutofit/>
          </a:bodyPr>
          <a:lstStyle>
            <a:lvl1pPr marL="0" indent="0" algn="r">
              <a:buNone/>
              <a:defRPr sz="28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53074F12-AA26-4AC8-9962-C36BB8F32554}" type="datetimeFigureOut">
              <a:rPr lang="en-US" smtClean="0"/>
              <a:pPr/>
              <a:t>1/17/2024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dirty="0"/>
          </a:p>
        </p:txBody>
      </p:sp>
    </p:spTree>
    <p:extLst>
      <p:ext uri="{BB962C8B-B14F-4D97-AF65-F5344CB8AC3E}">
        <p14:creationId xmlns:p14="http://schemas.microsoft.com/office/powerpoint/2010/main" val="3253875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74F12-AA26-4AC8-9962-C36BB8F32554}" type="datetimeFigureOut">
              <a:rPr lang="en-US" smtClean="0"/>
              <a:pPr/>
              <a:t>1/17/2024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251864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1744526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776078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4286657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893609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8965" y="1138425"/>
            <a:ext cx="8246070" cy="610820"/>
          </a:xfrm>
        </p:spPr>
        <p:txBody>
          <a:bodyPr>
            <a:normAutofit/>
          </a:bodyPr>
          <a:lstStyle>
            <a:lvl1pPr algn="l">
              <a:defRPr sz="3600">
                <a:solidFill>
                  <a:srgbClr val="D68B1C"/>
                </a:solidFill>
                <a:effectLst/>
              </a:defRPr>
            </a:lvl1pPr>
          </a:lstStyle>
          <a:p>
            <a:r>
              <a:rPr lang="en-US" dirty="0"/>
              <a:t>Click to edit Master title style</a:t>
            </a:r>
          </a:p>
        </p:txBody>
      </p:sp>
      <p:sp>
        <p:nvSpPr>
          <p:cNvPr id="3" name="Content Placeholder 2"/>
          <p:cNvSpPr>
            <a:spLocks noGrp="1"/>
          </p:cNvSpPr>
          <p:nvPr>
            <p:ph idx="1"/>
          </p:nvPr>
        </p:nvSpPr>
        <p:spPr>
          <a:xfrm>
            <a:off x="448965" y="1901950"/>
            <a:ext cx="8246070" cy="4275740"/>
          </a:xfrm>
        </p:spPr>
        <p:txBody>
          <a:bodyPr/>
          <a:lstStyle>
            <a:lvl1pPr algn="l">
              <a:defRPr sz="2800">
                <a:solidFill>
                  <a:schemeClr val="tx1">
                    <a:lumMod val="75000"/>
                    <a:lumOff val="25000"/>
                  </a:schemeClr>
                </a:solidFill>
              </a:defRPr>
            </a:lvl1pPr>
            <a:lvl2pPr algn="l">
              <a:defRPr>
                <a:solidFill>
                  <a:schemeClr val="tx1">
                    <a:lumMod val="75000"/>
                    <a:lumOff val="25000"/>
                  </a:schemeClr>
                </a:solidFill>
              </a:defRPr>
            </a:lvl2pPr>
            <a:lvl3pPr algn="l">
              <a:defRPr>
                <a:solidFill>
                  <a:schemeClr val="tx1">
                    <a:lumMod val="75000"/>
                    <a:lumOff val="25000"/>
                  </a:schemeClr>
                </a:solidFill>
              </a:defRPr>
            </a:lvl3pPr>
            <a:lvl4pPr algn="l">
              <a:defRPr>
                <a:solidFill>
                  <a:schemeClr val="tx1">
                    <a:lumMod val="75000"/>
                    <a:lumOff val="25000"/>
                  </a:schemeClr>
                </a:solidFill>
              </a:defRPr>
            </a:lvl4pPr>
            <a:lvl5pPr algn="l">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664471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1670" y="374899"/>
            <a:ext cx="8246070" cy="763525"/>
          </a:xfrm>
        </p:spPr>
        <p:txBody>
          <a:bodyPr>
            <a:normAutofit/>
          </a:bodyPr>
          <a:lstStyle>
            <a:lvl1pPr algn="r">
              <a:defRPr sz="3600">
                <a:solidFill>
                  <a:schemeClr val="bg1"/>
                </a:solidFill>
                <a:effectLst>
                  <a:outerShdw blurRad="38100" dist="38100" dir="2700000" algn="tl">
                    <a:srgbClr val="000000">
                      <a:alpha val="43137"/>
                    </a:srgbClr>
                  </a:outerShdw>
                </a:effectLst>
              </a:defRPr>
            </a:lvl1pPr>
          </a:lstStyle>
          <a:p>
            <a:r>
              <a:rPr lang="en-US" dirty="0"/>
              <a:t>Click to edit title</a:t>
            </a:r>
          </a:p>
        </p:txBody>
      </p:sp>
      <p:sp>
        <p:nvSpPr>
          <p:cNvPr id="3" name="Content Placeholder 2"/>
          <p:cNvSpPr>
            <a:spLocks noGrp="1"/>
          </p:cNvSpPr>
          <p:nvPr>
            <p:ph idx="1"/>
          </p:nvPr>
        </p:nvSpPr>
        <p:spPr>
          <a:xfrm>
            <a:off x="448965" y="1291130"/>
            <a:ext cx="8246070" cy="4886560"/>
          </a:xfrm>
        </p:spPr>
        <p:txBody>
          <a:bodyPr/>
          <a:lstStyle>
            <a:lvl1pPr algn="l">
              <a:defRPr sz="2800">
                <a:solidFill>
                  <a:schemeClr val="tx1">
                    <a:lumMod val="75000"/>
                    <a:lumOff val="25000"/>
                  </a:schemeClr>
                </a:solidFill>
              </a:defRPr>
            </a:lvl1pPr>
            <a:lvl2pPr algn="l">
              <a:defRPr>
                <a:solidFill>
                  <a:schemeClr val="tx1">
                    <a:lumMod val="75000"/>
                    <a:lumOff val="25000"/>
                  </a:schemeClr>
                </a:solidFill>
              </a:defRPr>
            </a:lvl2pPr>
            <a:lvl3pPr algn="l">
              <a:defRPr>
                <a:solidFill>
                  <a:schemeClr val="tx1">
                    <a:lumMod val="75000"/>
                    <a:lumOff val="25000"/>
                  </a:schemeClr>
                </a:solidFill>
              </a:defRPr>
            </a:lvl3pPr>
            <a:lvl4pPr algn="l">
              <a:defRPr>
                <a:solidFill>
                  <a:schemeClr val="tx1">
                    <a:lumMod val="75000"/>
                    <a:lumOff val="25000"/>
                  </a:schemeClr>
                </a:solidFill>
              </a:defRPr>
            </a:lvl4pPr>
            <a:lvl5pPr algn="l">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816103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12151" y="527605"/>
            <a:ext cx="6719019" cy="763525"/>
          </a:xfrm>
        </p:spPr>
        <p:txBody>
          <a:bodyPr>
            <a:normAutofit/>
          </a:bodyPr>
          <a:lstStyle>
            <a:lvl1pPr algn="l">
              <a:defRPr sz="3600">
                <a:solidFill>
                  <a:srgbClr val="D68B1C"/>
                </a:solidFill>
                <a:effectLst/>
              </a:defRPr>
            </a:lvl1pPr>
          </a:lstStyle>
          <a:p>
            <a:r>
              <a:rPr lang="en-US" dirty="0"/>
              <a:t>Click to edit Master title style</a:t>
            </a:r>
          </a:p>
        </p:txBody>
      </p:sp>
      <p:sp>
        <p:nvSpPr>
          <p:cNvPr id="3" name="Content Placeholder 2"/>
          <p:cNvSpPr>
            <a:spLocks noGrp="1"/>
          </p:cNvSpPr>
          <p:nvPr>
            <p:ph idx="1"/>
          </p:nvPr>
        </p:nvSpPr>
        <p:spPr>
          <a:xfrm>
            <a:off x="1912152" y="1443835"/>
            <a:ext cx="6719019" cy="4275740"/>
          </a:xfrm>
        </p:spPr>
        <p:txBody>
          <a:bodyPr/>
          <a:lstStyle>
            <a:lvl1pPr>
              <a:defRPr sz="280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629391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074F12-AA26-4AC8-9962-C36BB8F32554}" type="datetimeFigureOut">
              <a:rPr lang="en-US" smtClean="0"/>
              <a:pPr/>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8634415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049528"/>
            <a:ext cx="8229600" cy="584623"/>
          </a:xfrm>
        </p:spPr>
        <p:txBody>
          <a:bodyPr/>
          <a:lstStyle>
            <a:lvl1pPr>
              <a:defRPr>
                <a:solidFill>
                  <a:srgbClr val="D68B1C"/>
                </a:solidFill>
              </a:defRPr>
            </a:lvl1pPr>
          </a:lstStyle>
          <a:p>
            <a:r>
              <a:rPr lang="en-US" dirty="0"/>
              <a:t>Click to edit Master title style</a:t>
            </a:r>
          </a:p>
        </p:txBody>
      </p:sp>
      <p:sp>
        <p:nvSpPr>
          <p:cNvPr id="3" name="Content Placeholder 2"/>
          <p:cNvSpPr>
            <a:spLocks noGrp="1"/>
          </p:cNvSpPr>
          <p:nvPr>
            <p:ph sz="half" idx="1"/>
          </p:nvPr>
        </p:nvSpPr>
        <p:spPr>
          <a:xfrm>
            <a:off x="457200" y="1749245"/>
            <a:ext cx="4038600" cy="437691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49245"/>
            <a:ext cx="4038600" cy="437691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074F12-AA26-4AC8-9962-C36BB8F32554}" type="datetimeFigureOut">
              <a:rPr lang="en-US" smtClean="0"/>
              <a:pPr/>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5567918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54375" y="374900"/>
            <a:ext cx="8229600" cy="763524"/>
          </a:xfrm>
        </p:spPr>
        <p:txBody>
          <a:bodyPr>
            <a:normAutofit/>
          </a:bodyPr>
          <a:lstStyle>
            <a:lvl1pPr algn="r">
              <a:defRPr sz="3600">
                <a:solidFill>
                  <a:schemeClr val="bg1"/>
                </a:solidFill>
                <a:effectLst>
                  <a:outerShdw blurRad="38100" dist="38100" dir="2700000" algn="tl">
                    <a:srgbClr val="000000">
                      <a:alpha val="43137"/>
                    </a:srgbClr>
                  </a:outerShdw>
                </a:effectLst>
              </a:defRPr>
            </a:lvl1pPr>
          </a:lstStyle>
          <a:p>
            <a:r>
              <a:rPr lang="en-US" dirty="0"/>
              <a:t>Click to edit</a:t>
            </a:r>
          </a:p>
        </p:txBody>
      </p:sp>
      <p:sp>
        <p:nvSpPr>
          <p:cNvPr id="3" name="Content Placeholder 2"/>
          <p:cNvSpPr>
            <a:spLocks noGrp="1"/>
          </p:cNvSpPr>
          <p:nvPr>
            <p:ph sz="half" idx="1"/>
          </p:nvPr>
        </p:nvSpPr>
        <p:spPr>
          <a:xfrm>
            <a:off x="457200" y="1368611"/>
            <a:ext cx="4038600" cy="4757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68611"/>
            <a:ext cx="4038600" cy="4757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53074F12-AA26-4AC8-9962-C36BB8F32554}" type="datetimeFigureOut">
              <a:rPr lang="en-US" smtClean="0"/>
              <a:pPr/>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27292979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48965" y="1291130"/>
            <a:ext cx="8229600" cy="684885"/>
          </a:xfrm>
        </p:spPr>
        <p:txBody>
          <a:bodyPr>
            <a:normAutofit/>
          </a:bodyPr>
          <a:lstStyle>
            <a:lvl1pPr algn="l">
              <a:defRPr sz="3600">
                <a:solidFill>
                  <a:srgbClr val="D68B1C"/>
                </a:solidFill>
                <a:effectLst/>
              </a:defRPr>
            </a:lvl1pPr>
          </a:lstStyle>
          <a:p>
            <a:r>
              <a:rPr lang="en-US" dirty="0"/>
              <a:t>Click to edit Master title style</a:t>
            </a:r>
          </a:p>
        </p:txBody>
      </p:sp>
      <p:sp>
        <p:nvSpPr>
          <p:cNvPr id="3" name="Text Placeholder 2"/>
          <p:cNvSpPr>
            <a:spLocks noGrp="1"/>
          </p:cNvSpPr>
          <p:nvPr>
            <p:ph type="body" idx="1"/>
          </p:nvPr>
        </p:nvSpPr>
        <p:spPr>
          <a:xfrm>
            <a:off x="448965" y="2032467"/>
            <a:ext cx="4040188" cy="639762"/>
          </a:xfrm>
        </p:spPr>
        <p:txBody>
          <a:bodyPr anchor="b"/>
          <a:lstStyle>
            <a:lvl1pPr marL="0" indent="0" algn="l">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48965" y="2662329"/>
            <a:ext cx="4040188" cy="3035058"/>
          </a:xfrm>
        </p:spPr>
        <p:txBody>
          <a:bodyPr/>
          <a:lstStyle>
            <a:lvl1pPr algn="l">
              <a:defRPr sz="2400">
                <a:solidFill>
                  <a:schemeClr val="tx1">
                    <a:lumMod val="75000"/>
                    <a:lumOff val="25000"/>
                  </a:schemeClr>
                </a:solidFill>
              </a:defRPr>
            </a:lvl1pPr>
            <a:lvl2pPr algn="l">
              <a:defRPr sz="2000">
                <a:solidFill>
                  <a:schemeClr val="tx1">
                    <a:lumMod val="75000"/>
                    <a:lumOff val="25000"/>
                  </a:schemeClr>
                </a:solidFill>
              </a:defRPr>
            </a:lvl2pPr>
            <a:lvl3pPr algn="l">
              <a:defRPr sz="1800">
                <a:solidFill>
                  <a:schemeClr val="tx1">
                    <a:lumMod val="75000"/>
                    <a:lumOff val="25000"/>
                  </a:schemeClr>
                </a:solidFill>
              </a:defRPr>
            </a:lvl3pPr>
            <a:lvl4pPr algn="l">
              <a:defRPr sz="1600">
                <a:solidFill>
                  <a:schemeClr val="tx1">
                    <a:lumMod val="75000"/>
                    <a:lumOff val="25000"/>
                  </a:schemeClr>
                </a:solidFill>
              </a:defRPr>
            </a:lvl4pPr>
            <a:lvl5pPr algn="l">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36790" y="2032467"/>
            <a:ext cx="4041775" cy="639762"/>
          </a:xfrm>
        </p:spPr>
        <p:txBody>
          <a:bodyPr anchor="b"/>
          <a:lstStyle>
            <a:lvl1pPr marL="0" indent="0" algn="l">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36790" y="2662330"/>
            <a:ext cx="4041775" cy="3035058"/>
          </a:xfrm>
        </p:spPr>
        <p:txBody>
          <a:bodyPr/>
          <a:lstStyle>
            <a:lvl1pPr algn="l">
              <a:defRPr sz="2400">
                <a:solidFill>
                  <a:schemeClr val="tx1">
                    <a:lumMod val="75000"/>
                    <a:lumOff val="25000"/>
                  </a:schemeClr>
                </a:solidFill>
              </a:defRPr>
            </a:lvl1pPr>
            <a:lvl2pPr algn="l">
              <a:defRPr sz="2000">
                <a:solidFill>
                  <a:schemeClr val="tx1">
                    <a:lumMod val="75000"/>
                    <a:lumOff val="25000"/>
                  </a:schemeClr>
                </a:solidFill>
              </a:defRPr>
            </a:lvl2pPr>
            <a:lvl3pPr algn="l">
              <a:defRPr sz="1800">
                <a:solidFill>
                  <a:schemeClr val="tx1">
                    <a:lumMod val="75000"/>
                    <a:lumOff val="25000"/>
                  </a:schemeClr>
                </a:solidFill>
              </a:defRPr>
            </a:lvl3pPr>
            <a:lvl4pPr algn="l">
              <a:defRPr sz="1600">
                <a:solidFill>
                  <a:schemeClr val="tx1">
                    <a:lumMod val="75000"/>
                    <a:lumOff val="25000"/>
                  </a:schemeClr>
                </a:solidFill>
              </a:defRPr>
            </a:lvl4pPr>
            <a:lvl5pPr algn="l">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53074F12-AA26-4AC8-9962-C36BB8F32554}" type="datetimeFigureOut">
              <a:rPr lang="en-US" smtClean="0"/>
              <a:pPr/>
              <a:t>1/17/2024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122911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6154" y="1138425"/>
            <a:ext cx="8229600" cy="763525"/>
          </a:xfrm>
        </p:spPr>
        <p:txBody>
          <a:bodyPr/>
          <a:lstStyle>
            <a:lvl1pPr>
              <a:defRPr>
                <a:solidFill>
                  <a:srgbClr val="D68B1C"/>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53074F12-AA26-4AC8-9962-C36BB8F32554}" type="datetimeFigureOut">
              <a:rPr lang="en-US" smtClean="0"/>
              <a:pPr/>
              <a:t>1/17/2024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0297731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863787"/>
          </a:xfrm>
          <a:prstGeom prst="rect">
            <a:avLst/>
          </a:prstGeom>
        </p:spPr>
        <p:txBody>
          <a:bodyPr vert="horz" lIns="91440" tIns="45720" rIns="91440" bIns="45720" rtlCol="0" anchor="ctr">
            <a:normAutofit/>
          </a:bodyPr>
          <a:lstStyle/>
          <a:p>
            <a:r>
              <a:rPr lang="en-US" dirty="0"/>
              <a:t>Click to edit title</a:t>
            </a:r>
          </a:p>
        </p:txBody>
      </p:sp>
      <p:sp>
        <p:nvSpPr>
          <p:cNvPr id="3" name="Text Placeholder 2"/>
          <p:cNvSpPr>
            <a:spLocks noGrp="1"/>
          </p:cNvSpPr>
          <p:nvPr>
            <p:ph type="body" idx="1"/>
          </p:nvPr>
        </p:nvSpPr>
        <p:spPr>
          <a:xfrm>
            <a:off x="457200" y="1291130"/>
            <a:ext cx="8229600" cy="483503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74F12-AA26-4AC8-9962-C36BB8F32554}" type="datetimeFigureOut">
              <a:rPr lang="en-US" smtClean="0"/>
              <a:pPr/>
              <a:t>1/17/2024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2CCC60-E8CD-4174-8B1A-7DF615B22EEF}" type="slidenum">
              <a:rPr lang="en-US" smtClean="0"/>
              <a:pPr/>
              <a:t>‹#›</a:t>
            </a:fld>
            <a:endParaRPr lang="en-US"/>
          </a:p>
        </p:txBody>
      </p:sp>
    </p:spTree>
    <p:extLst>
      <p:ext uri="{BB962C8B-B14F-4D97-AF65-F5344CB8AC3E}">
        <p14:creationId xmlns:p14="http://schemas.microsoft.com/office/powerpoint/2010/main" val="19440393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2" r:id="rId3"/>
    <p:sldLayoutId id="2147483660" r:id="rId4"/>
    <p:sldLayoutId id="2147483651" r:id="rId5"/>
    <p:sldLayoutId id="2147483652" r:id="rId6"/>
    <p:sldLayoutId id="2147483661" r:id="rId7"/>
    <p:sldLayoutId id="2147483653" r:id="rId8"/>
    <p:sldLayoutId id="2147483654" r:id="rId9"/>
    <p:sldLayoutId id="2147483655" r:id="rId10"/>
    <p:sldLayoutId id="2147483656" r:id="rId11"/>
    <p:sldLayoutId id="2147483657" r:id="rId12"/>
    <p:sldLayoutId id="2147483658" r:id="rId13"/>
    <p:sldLayoutId id="2147483659" r:id="rId14"/>
  </p:sldLayoutIdLst>
  <p:txStyles>
    <p:titleStyle>
      <a:lvl1pPr algn="r" defTabSz="914400" rtl="0" eaLnBrk="1" latinLnBrk="0" hangingPunct="1">
        <a:spcBef>
          <a:spcPct val="0"/>
        </a:spcBef>
        <a:buNone/>
        <a:defRPr sz="3600" kern="1200">
          <a:solidFill>
            <a:schemeClr val="bg1"/>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 Id="rId5" Type="http://schemas.openxmlformats.org/officeDocument/2006/relationships/image" Target="../media/image89.png"/><Relationship Id="rId4" Type="http://schemas.openxmlformats.org/officeDocument/2006/relationships/image" Target="../media/image88.png"/></Relationships>
</file>

<file path=ppt/slides/_rels/slide10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hyperlink" Target="https://youtu.be/4Q6dvfU8ZpA" TargetMode="Externa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hyperlink" Target="https://youtu.be/5DKOUdIOAaM" TargetMode="Externa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hyperlink" Target="https://youtu.be/DOH6qMMXgQ4" TargetMode="Externa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hyperlink" Target="https://youtu.be/aolNA4HZ4qc?list=PLidlrARHPpn4tzfXuVHfkm2EfQGZcZsEI" TargetMode="Externa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hyperlink" Target="https://youtu.be/YqXDZutw4-4" TargetMode="Externa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hyperlink" Target="https://youtu.be/hVSnNYmTw0E" TargetMode="Externa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hyperlink" Target="https://youtu.be/t2qlEbLAMNs" TargetMode="Externa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hyperlink" Target="https://youtu.be/gq7XDJR_v5Q" TargetMode="External"/><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hyperlink" Target="https://www.pga.com/play" TargetMode="External"/><Relationship Id="rId1" Type="http://schemas.openxmlformats.org/officeDocument/2006/relationships/slideLayout" Target="../slideLayouts/slideLayout7.xml"/><Relationship Id="rId4" Type="http://schemas.openxmlformats.org/officeDocument/2006/relationships/image" Target="../media/image122.jpg"/></Relationships>
</file>

<file path=ppt/slides/_rels/slide129.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image" Target="../media/image129.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3.xml"/><Relationship Id="rId4" Type="http://schemas.openxmlformats.org/officeDocument/2006/relationships/image" Target="../media/image24.jpg"/></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5525" y="3276294"/>
            <a:ext cx="3808475" cy="2290575"/>
          </a:xfrm>
        </p:spPr>
        <p:txBody>
          <a:bodyPr>
            <a:noAutofit/>
          </a:bodyPr>
          <a:lstStyle/>
          <a:p>
            <a:pPr algn="ctr"/>
            <a:r>
              <a:rPr lang="en-US" dirty="0" smtClean="0"/>
              <a:t>Golf</a:t>
            </a:r>
            <a:r>
              <a:rPr lang="en-US" dirty="0"/>
              <a:t/>
            </a:r>
            <a:br>
              <a:rPr lang="en-US" dirty="0"/>
            </a:br>
            <a:r>
              <a:rPr lang="en-US" dirty="0"/>
              <a:t>Merit </a:t>
            </a:r>
            <a:r>
              <a:rPr lang="en-US" dirty="0" smtClean="0"/>
              <a:t>Badge</a:t>
            </a:r>
            <a:br>
              <a:rPr lang="en-US" dirty="0" smtClean="0"/>
            </a:br>
            <a:r>
              <a:rPr lang="en-US" dirty="0" smtClean="0"/>
              <a:t>Option 1</a:t>
            </a:r>
            <a:br>
              <a:rPr lang="en-US" dirty="0" smtClean="0"/>
            </a:br>
            <a:r>
              <a:rPr lang="en-US" dirty="0" smtClean="0"/>
              <a:t>Traditional Golf</a:t>
            </a:r>
            <a:endParaRPr lang="en-US" dirty="0"/>
          </a:p>
        </p:txBody>
      </p:sp>
      <p:sp>
        <p:nvSpPr>
          <p:cNvPr id="3" name="Subtitle 2"/>
          <p:cNvSpPr>
            <a:spLocks noGrp="1"/>
          </p:cNvSpPr>
          <p:nvPr>
            <p:ph type="subTitle" idx="1"/>
          </p:nvPr>
        </p:nvSpPr>
        <p:spPr>
          <a:xfrm>
            <a:off x="601670" y="5872280"/>
            <a:ext cx="8093365" cy="610820"/>
          </a:xfrm>
        </p:spPr>
        <p:txBody>
          <a:bodyPr>
            <a:noAutofit/>
          </a:bodyPr>
          <a:lstStyle/>
          <a:p>
            <a:r>
              <a:rPr lang="en-US" sz="1800" dirty="0"/>
              <a:t>Troop 344/9344</a:t>
            </a:r>
          </a:p>
          <a:p>
            <a:r>
              <a:rPr lang="en-US" sz="1800" dirty="0"/>
              <a:t>Pemberville, OH</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3734408"/>
            <a:ext cx="1374345" cy="1374345"/>
          </a:xfrm>
          <a:prstGeom prst="rect">
            <a:avLst/>
          </a:prstGeom>
        </p:spPr>
      </p:pic>
    </p:spTree>
    <p:extLst>
      <p:ext uri="{BB962C8B-B14F-4D97-AF65-F5344CB8AC3E}">
        <p14:creationId xmlns:p14="http://schemas.microsoft.com/office/powerpoint/2010/main" val="3639203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1 Lightning Dangers</a:t>
            </a:r>
          </a:p>
        </p:txBody>
      </p:sp>
      <p:sp>
        <p:nvSpPr>
          <p:cNvPr id="6" name="Content Placeholder 5"/>
          <p:cNvSpPr>
            <a:spLocks noGrp="1"/>
          </p:cNvSpPr>
          <p:nvPr>
            <p:ph sz="half" idx="1"/>
          </p:nvPr>
        </p:nvSpPr>
        <p:spPr>
          <a:xfrm>
            <a:off x="457199" y="1368611"/>
            <a:ext cx="4572915" cy="5267194"/>
          </a:xfrm>
        </p:spPr>
        <p:txBody>
          <a:bodyPr>
            <a:normAutofit fontScale="77500" lnSpcReduction="20000"/>
          </a:bodyPr>
          <a:lstStyle/>
          <a:p>
            <a:pPr marL="0" indent="0">
              <a:buNone/>
            </a:pPr>
            <a:r>
              <a:rPr lang="en-US" sz="3100" dirty="0"/>
              <a:t>How to stay safe from lightning on the golf course.</a:t>
            </a:r>
          </a:p>
          <a:p>
            <a:r>
              <a:rPr lang="en-US" sz="2600" dirty="0"/>
              <a:t>Check the forecast and check it often. </a:t>
            </a:r>
          </a:p>
          <a:p>
            <a:r>
              <a:rPr lang="en-US" sz="2600" dirty="0"/>
              <a:t>Download a reliable radar app.</a:t>
            </a:r>
          </a:p>
          <a:p>
            <a:r>
              <a:rPr lang="en-US" sz="2600" dirty="0"/>
              <a:t>Check the courses policy on lightning and if they have a lightning detection/prediction system.</a:t>
            </a:r>
          </a:p>
          <a:p>
            <a:r>
              <a:rPr lang="en-US" sz="2600" dirty="0"/>
              <a:t>Seek Shelter Immediately.</a:t>
            </a:r>
          </a:p>
          <a:p>
            <a:pPr lvl="1"/>
            <a:r>
              <a:rPr lang="en-US" sz="2100" dirty="0"/>
              <a:t>Do not stand under tall trees or sit in a golf cart. Do not stand under a lone tree, even a small one.</a:t>
            </a:r>
          </a:p>
          <a:p>
            <a:pPr lvl="1"/>
            <a:r>
              <a:rPr lang="en-US" sz="2100" dirty="0"/>
              <a:t>You must get away from your cart and away from your golf clubs quickly.</a:t>
            </a:r>
          </a:p>
          <a:p>
            <a:pPr lvl="1"/>
            <a:r>
              <a:rPr lang="en-US" sz="2100" dirty="0"/>
              <a:t>Stay away from water.</a:t>
            </a:r>
          </a:p>
          <a:p>
            <a:pPr lvl="1"/>
            <a:r>
              <a:rPr lang="en-US" sz="2100" dirty="0"/>
              <a:t>If you are old-school and have metal spikes on, take them off.</a:t>
            </a:r>
          </a:p>
          <a:p>
            <a:pPr lvl="1"/>
            <a:r>
              <a:rPr lang="en-US" sz="2100" dirty="0"/>
              <a:t>If stranded in the open, go to a low place such as a ravine or valley, or the lowest spot you can find.</a:t>
            </a:r>
          </a:p>
          <a:p>
            <a:pPr lvl="1"/>
            <a:endParaRPr lang="en-US" sz="1600" dirty="0"/>
          </a:p>
        </p:txBody>
      </p:sp>
      <p:pic>
        <p:nvPicPr>
          <p:cNvPr id="3" name="Content Placeholder 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182820" y="1318721"/>
            <a:ext cx="3656012" cy="2742009"/>
          </a:xfrm>
        </p:spPr>
      </p:pic>
      <p:pic>
        <p:nvPicPr>
          <p:cNvPr id="7" name="Picture 6"/>
          <p:cNvPicPr>
            <a:picLocks noChangeAspect="1"/>
          </p:cNvPicPr>
          <p:nvPr/>
        </p:nvPicPr>
        <p:blipFill>
          <a:blip r:embed="rId3"/>
          <a:stretch>
            <a:fillRect/>
          </a:stretch>
        </p:blipFill>
        <p:spPr>
          <a:xfrm>
            <a:off x="5182820" y="4192525"/>
            <a:ext cx="3657776" cy="2443280"/>
          </a:xfrm>
          <a:prstGeom prst="rect">
            <a:avLst/>
          </a:prstGeom>
        </p:spPr>
      </p:pic>
    </p:spTree>
    <p:extLst>
      <p:ext uri="{BB962C8B-B14F-4D97-AF65-F5344CB8AC3E}">
        <p14:creationId xmlns:p14="http://schemas.microsoft.com/office/powerpoint/2010/main" val="347946017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Proper </a:t>
            </a:r>
            <a:r>
              <a:rPr lang="en-US" dirty="0" smtClean="0"/>
              <a:t>Alignment</a:t>
            </a:r>
            <a:endParaRPr lang="en-US" dirty="0"/>
          </a:p>
        </p:txBody>
      </p:sp>
      <p:sp>
        <p:nvSpPr>
          <p:cNvPr id="4" name="Content Placeholder 3"/>
          <p:cNvSpPr>
            <a:spLocks noGrp="1"/>
          </p:cNvSpPr>
          <p:nvPr>
            <p:ph sz="half" idx="2"/>
          </p:nvPr>
        </p:nvSpPr>
        <p:spPr>
          <a:xfrm>
            <a:off x="4185235" y="1253518"/>
            <a:ext cx="4725620" cy="5267194"/>
          </a:xfrm>
        </p:spPr>
        <p:txBody>
          <a:bodyPr>
            <a:normAutofit fontScale="70000" lnSpcReduction="20000"/>
          </a:bodyPr>
          <a:lstStyle/>
          <a:p>
            <a:r>
              <a:rPr lang="en-US" dirty="0"/>
              <a:t>A consistent golf swing and a consistent golf game can only be built on proper alignment. </a:t>
            </a:r>
            <a:endParaRPr lang="en-US" dirty="0" smtClean="0"/>
          </a:p>
          <a:p>
            <a:r>
              <a:rPr lang="en-US" dirty="0"/>
              <a:t>To check your alignment, pick a target in the distance and set up to the ball as normal. Place a club along the line of your toes, step back and see where the club points</a:t>
            </a:r>
            <a:r>
              <a:rPr lang="en-US" dirty="0" smtClean="0"/>
              <a:t>:</a:t>
            </a:r>
          </a:p>
          <a:p>
            <a:pPr lvl="1"/>
            <a:r>
              <a:rPr lang="en-US" dirty="0"/>
              <a:t>If the club points </a:t>
            </a:r>
            <a:r>
              <a:rPr lang="en-US" dirty="0" smtClean="0"/>
              <a:t>to </a:t>
            </a:r>
            <a:r>
              <a:rPr lang="en-US" dirty="0"/>
              <a:t>the right of the target, your stance is what we call </a:t>
            </a:r>
            <a:r>
              <a:rPr lang="en-US" b="1" dirty="0"/>
              <a:t>closed</a:t>
            </a:r>
            <a:r>
              <a:rPr lang="en-US" dirty="0" smtClean="0"/>
              <a:t>.</a:t>
            </a:r>
          </a:p>
          <a:p>
            <a:pPr lvl="1"/>
            <a:r>
              <a:rPr lang="en-US" dirty="0"/>
              <a:t>If the club points </a:t>
            </a:r>
            <a:r>
              <a:rPr lang="en-US" dirty="0" smtClean="0"/>
              <a:t>to the </a:t>
            </a:r>
            <a:r>
              <a:rPr lang="en-US" dirty="0"/>
              <a:t>left of the </a:t>
            </a:r>
            <a:r>
              <a:rPr lang="en-US" dirty="0" smtClean="0"/>
              <a:t>target</a:t>
            </a:r>
            <a:r>
              <a:rPr lang="en-US" dirty="0"/>
              <a:t>, your stance is what we call </a:t>
            </a:r>
            <a:r>
              <a:rPr lang="en-US" b="1" dirty="0"/>
              <a:t>open</a:t>
            </a:r>
            <a:r>
              <a:rPr lang="en-US" dirty="0" smtClean="0"/>
              <a:t>.</a:t>
            </a:r>
          </a:p>
          <a:p>
            <a:pPr lvl="1"/>
            <a:r>
              <a:rPr lang="en-US" dirty="0"/>
              <a:t>The club should point </a:t>
            </a:r>
            <a:r>
              <a:rPr lang="en-US" b="1" dirty="0"/>
              <a:t>parallel left</a:t>
            </a:r>
            <a:r>
              <a:rPr lang="en-US" dirty="0"/>
              <a:t> of the target (imagine the line along your feet and the line from the ball to the target are like 2 train tracks). This is a </a:t>
            </a:r>
            <a:r>
              <a:rPr lang="en-US" b="1" dirty="0"/>
              <a:t>square</a:t>
            </a:r>
            <a:r>
              <a:rPr lang="en-US" dirty="0"/>
              <a:t> stance</a:t>
            </a:r>
            <a:r>
              <a:rPr lang="en-US" dirty="0" smtClean="0"/>
              <a:t>.</a:t>
            </a:r>
          </a:p>
          <a:p>
            <a:r>
              <a:rPr lang="en-US" dirty="0"/>
              <a:t>Remember – your knees, hips and shoulders should be in line or parallel to your feet. </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3232" y="1596540"/>
            <a:ext cx="2000436" cy="2000436"/>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90" y="3887115"/>
            <a:ext cx="1982420" cy="1982420"/>
          </a:xfrm>
          <a:prstGeom prst="rect">
            <a:avLst/>
          </a:prstGeom>
        </p:spPr>
      </p:pic>
      <p:pic>
        <p:nvPicPr>
          <p:cNvPr id="10" name="Content Placeholder 9"/>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103590" y="1596540"/>
            <a:ext cx="2000436" cy="2000436"/>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0605" y="3824905"/>
            <a:ext cx="2044630" cy="2044630"/>
          </a:xfrm>
          <a:prstGeom prst="rect">
            <a:avLst/>
          </a:prstGeom>
        </p:spPr>
      </p:pic>
    </p:spTree>
    <p:extLst>
      <p:ext uri="{BB962C8B-B14F-4D97-AF65-F5344CB8AC3E}">
        <p14:creationId xmlns:p14="http://schemas.microsoft.com/office/powerpoint/2010/main" val="10795623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Proper </a:t>
            </a:r>
            <a:r>
              <a:rPr lang="en-US" dirty="0"/>
              <a:t>Stance</a:t>
            </a:r>
          </a:p>
        </p:txBody>
      </p:sp>
      <p:sp>
        <p:nvSpPr>
          <p:cNvPr id="3" name="Content Placeholder 2"/>
          <p:cNvSpPr>
            <a:spLocks noGrp="1"/>
          </p:cNvSpPr>
          <p:nvPr>
            <p:ph sz="half" idx="1"/>
          </p:nvPr>
        </p:nvSpPr>
        <p:spPr/>
        <p:txBody>
          <a:bodyPr>
            <a:normAutofit/>
          </a:bodyPr>
          <a:lstStyle/>
          <a:p>
            <a:r>
              <a:rPr lang="en-US" sz="2400" dirty="0"/>
              <a:t>A golf stance is made up of several elements – the right width of stance, the right amount of knee flex, the angle of the feet and overall posture.</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8200" y="1727994"/>
            <a:ext cx="4038600" cy="4038600"/>
          </a:xfrm>
        </p:spPr>
      </p:pic>
    </p:spTree>
    <p:extLst>
      <p:ext uri="{BB962C8B-B14F-4D97-AF65-F5344CB8AC3E}">
        <p14:creationId xmlns:p14="http://schemas.microsoft.com/office/powerpoint/2010/main" val="29734568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Proper </a:t>
            </a:r>
            <a:r>
              <a:rPr lang="en-US" dirty="0"/>
              <a:t>Stance</a:t>
            </a:r>
          </a:p>
        </p:txBody>
      </p:sp>
      <p:pic>
        <p:nvPicPr>
          <p:cNvPr id="5" name="Content Placeholder 4">
            <a:hlinkClick r:id="rId2"/>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4000" y="1447800"/>
            <a:ext cx="6096000" cy="4572000"/>
          </a:xfrm>
        </p:spPr>
      </p:pic>
      <p:sp>
        <p:nvSpPr>
          <p:cNvPr id="6" name="TextBox 5"/>
          <p:cNvSpPr txBox="1"/>
          <p:nvPr/>
        </p:nvSpPr>
        <p:spPr>
          <a:xfrm>
            <a:off x="1524000" y="6019800"/>
            <a:ext cx="6096000" cy="369332"/>
          </a:xfrm>
          <a:prstGeom prst="rect">
            <a:avLst/>
          </a:prstGeom>
          <a:noFill/>
        </p:spPr>
        <p:txBody>
          <a:bodyPr wrap="square" rtlCol="0">
            <a:spAutoFit/>
          </a:bodyPr>
          <a:lstStyle/>
          <a:p>
            <a:r>
              <a:rPr lang="en-US" dirty="0"/>
              <a:t>Watch the proper golf stance </a:t>
            </a:r>
            <a:r>
              <a:rPr lang="en-US" dirty="0" smtClean="0"/>
              <a:t>video by clicking on the image.</a:t>
            </a:r>
            <a:endParaRPr lang="en-US" dirty="0"/>
          </a:p>
        </p:txBody>
      </p:sp>
    </p:spTree>
    <p:extLst>
      <p:ext uri="{BB962C8B-B14F-4D97-AF65-F5344CB8AC3E}">
        <p14:creationId xmlns:p14="http://schemas.microsoft.com/office/powerpoint/2010/main" val="86238942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Proper </a:t>
            </a:r>
            <a:r>
              <a:rPr lang="en-US" dirty="0"/>
              <a:t>Posture</a:t>
            </a:r>
          </a:p>
        </p:txBody>
      </p:sp>
      <p:pic>
        <p:nvPicPr>
          <p:cNvPr id="5" name="Content Placeholder 4"/>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19432" b="20070"/>
          <a:stretch/>
        </p:blipFill>
        <p:spPr>
          <a:xfrm>
            <a:off x="448965" y="1443835"/>
            <a:ext cx="4038600" cy="2443280"/>
          </a:xfrm>
        </p:spPr>
      </p:pic>
      <p:sp>
        <p:nvSpPr>
          <p:cNvPr id="4" name="Content Placeholder 3"/>
          <p:cNvSpPr>
            <a:spLocks noGrp="1"/>
          </p:cNvSpPr>
          <p:nvPr>
            <p:ph sz="half" idx="2"/>
          </p:nvPr>
        </p:nvSpPr>
        <p:spPr/>
        <p:txBody>
          <a:bodyPr>
            <a:normAutofit fontScale="85000" lnSpcReduction="10000"/>
          </a:bodyPr>
          <a:lstStyle/>
          <a:p>
            <a:r>
              <a:rPr lang="en-US" dirty="0"/>
              <a:t>Great golf posture is crucial for consistent, accurate and powerful ball striking</a:t>
            </a:r>
            <a:r>
              <a:rPr lang="en-US" dirty="0" smtClean="0"/>
              <a:t>.</a:t>
            </a:r>
          </a:p>
          <a:p>
            <a:r>
              <a:rPr lang="en-US" dirty="0"/>
              <a:t>The golf swing is essentially a turning motion around a central column – that central column being your spine. </a:t>
            </a:r>
            <a:endParaRPr lang="en-US" dirty="0" smtClean="0"/>
          </a:p>
          <a:p>
            <a:r>
              <a:rPr lang="en-US" dirty="0" smtClean="0"/>
              <a:t>The </a:t>
            </a:r>
            <a:r>
              <a:rPr lang="en-US" dirty="0"/>
              <a:t>better the position and the angle of your spine at address, the better it will be throughout the swing, especially at impact.</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11133" b="10933"/>
          <a:stretch/>
        </p:blipFill>
        <p:spPr>
          <a:xfrm>
            <a:off x="1096665" y="3988293"/>
            <a:ext cx="2743200" cy="2137870"/>
          </a:xfrm>
          <a:prstGeom prst="rect">
            <a:avLst/>
          </a:prstGeom>
        </p:spPr>
      </p:pic>
    </p:spTree>
    <p:extLst>
      <p:ext uri="{BB962C8B-B14F-4D97-AF65-F5344CB8AC3E}">
        <p14:creationId xmlns:p14="http://schemas.microsoft.com/office/powerpoint/2010/main" val="35614416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Proper </a:t>
            </a:r>
            <a:r>
              <a:rPr lang="en-US" dirty="0"/>
              <a:t>Posture</a:t>
            </a:r>
          </a:p>
        </p:txBody>
      </p:sp>
      <p:pic>
        <p:nvPicPr>
          <p:cNvPr id="4" name="Content Placeholder 3">
            <a:hlinkClick r:id="rId2"/>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4000" y="1447800"/>
            <a:ext cx="6096000" cy="4572000"/>
          </a:xfrm>
        </p:spPr>
      </p:pic>
      <p:sp>
        <p:nvSpPr>
          <p:cNvPr id="5" name="Rectangle 4"/>
          <p:cNvSpPr/>
          <p:nvPr/>
        </p:nvSpPr>
        <p:spPr>
          <a:xfrm>
            <a:off x="1524000" y="6019800"/>
            <a:ext cx="6096000" cy="369332"/>
          </a:xfrm>
          <a:prstGeom prst="rect">
            <a:avLst/>
          </a:prstGeom>
        </p:spPr>
        <p:txBody>
          <a:bodyPr wrap="square">
            <a:spAutoFit/>
          </a:bodyPr>
          <a:lstStyle/>
          <a:p>
            <a:r>
              <a:rPr lang="en-US" dirty="0"/>
              <a:t>Watch the proper golf </a:t>
            </a:r>
            <a:r>
              <a:rPr lang="en-US" dirty="0" smtClean="0"/>
              <a:t>posture </a:t>
            </a:r>
            <a:r>
              <a:rPr lang="en-US" dirty="0"/>
              <a:t>video by clicking on the </a:t>
            </a:r>
            <a:r>
              <a:rPr lang="en-US" dirty="0" smtClean="0"/>
              <a:t>image.</a:t>
            </a:r>
            <a:endParaRPr lang="en-US" dirty="0"/>
          </a:p>
        </p:txBody>
      </p:sp>
    </p:spTree>
    <p:extLst>
      <p:ext uri="{BB962C8B-B14F-4D97-AF65-F5344CB8AC3E}">
        <p14:creationId xmlns:p14="http://schemas.microsoft.com/office/powerpoint/2010/main" val="279825558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Proper </a:t>
            </a:r>
            <a:r>
              <a:rPr lang="en-US" dirty="0" smtClean="0"/>
              <a:t>Distance to Ball</a:t>
            </a:r>
            <a:endParaRPr lang="en-US" dirty="0"/>
          </a:p>
        </p:txBody>
      </p:sp>
      <p:sp>
        <p:nvSpPr>
          <p:cNvPr id="3" name="Content Placeholder 2"/>
          <p:cNvSpPr>
            <a:spLocks noGrp="1"/>
          </p:cNvSpPr>
          <p:nvPr>
            <p:ph sz="half" idx="1"/>
          </p:nvPr>
        </p:nvSpPr>
        <p:spPr>
          <a:xfrm>
            <a:off x="457199" y="1368611"/>
            <a:ext cx="4878325" cy="4757552"/>
          </a:xfrm>
        </p:spPr>
        <p:txBody>
          <a:bodyPr>
            <a:normAutofit/>
          </a:bodyPr>
          <a:lstStyle/>
          <a:p>
            <a:r>
              <a:rPr lang="en-US" sz="2400" dirty="0" smtClean="0"/>
              <a:t>How far or close should you be from the ball?</a:t>
            </a:r>
          </a:p>
          <a:p>
            <a:r>
              <a:rPr lang="en-US" sz="2400" dirty="0" smtClean="0"/>
              <a:t>Because </a:t>
            </a:r>
            <a:r>
              <a:rPr lang="en-US" sz="2400" dirty="0"/>
              <a:t>each club in the bag is a different length, </a:t>
            </a:r>
            <a:r>
              <a:rPr lang="en-US" sz="2400" dirty="0" smtClean="0"/>
              <a:t>your </a:t>
            </a:r>
            <a:r>
              <a:rPr lang="en-US" sz="2400" dirty="0"/>
              <a:t>distance to the golf ball is going to change accordingly.</a:t>
            </a:r>
          </a:p>
        </p:txBody>
      </p:sp>
      <p:pic>
        <p:nvPicPr>
          <p:cNvPr id="8"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3640" y="3887115"/>
            <a:ext cx="2365799" cy="2365799"/>
          </a:xfrm>
          <a:prstGeom prst="rect">
            <a:avLst/>
          </a:prstGeom>
        </p:spPr>
      </p:pic>
      <p:pic>
        <p:nvPicPr>
          <p:cNvPr id="9" name="Content Placeholder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793640" y="1368611"/>
            <a:ext cx="2365799" cy="2365799"/>
          </a:xfrm>
          <a:prstGeom prst="rect">
            <a:avLst/>
          </a:prstGeom>
        </p:spPr>
      </p:pic>
    </p:spTree>
    <p:extLst>
      <p:ext uri="{BB962C8B-B14F-4D97-AF65-F5344CB8AC3E}">
        <p14:creationId xmlns:p14="http://schemas.microsoft.com/office/powerpoint/2010/main" val="4221044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Proper </a:t>
            </a:r>
            <a:r>
              <a:rPr lang="en-US" dirty="0"/>
              <a:t>Distance to Ball</a:t>
            </a:r>
          </a:p>
        </p:txBody>
      </p:sp>
      <p:pic>
        <p:nvPicPr>
          <p:cNvPr id="4" name="Content Placeholder 3">
            <a:hlinkClick r:id="rId2"/>
          </p:cNvPr>
          <p:cNvPicPr>
            <a:picLocks noGrp="1" noChangeAspect="1"/>
          </p:cNvPicPr>
          <p:nvPr>
            <p:ph idx="1"/>
          </p:nvPr>
        </p:nvPicPr>
        <p:blipFill>
          <a:blip r:embed="rId3"/>
          <a:stretch>
            <a:fillRect/>
          </a:stretch>
        </p:blipFill>
        <p:spPr>
          <a:xfrm>
            <a:off x="449263" y="1581283"/>
            <a:ext cx="8245475" cy="4305035"/>
          </a:xfrm>
          <a:prstGeom prst="rect">
            <a:avLst/>
          </a:prstGeom>
        </p:spPr>
      </p:pic>
      <p:sp>
        <p:nvSpPr>
          <p:cNvPr id="5" name="Rectangle 4"/>
          <p:cNvSpPr/>
          <p:nvPr/>
        </p:nvSpPr>
        <p:spPr>
          <a:xfrm>
            <a:off x="449263" y="5886318"/>
            <a:ext cx="8245475" cy="369332"/>
          </a:xfrm>
          <a:prstGeom prst="rect">
            <a:avLst/>
          </a:prstGeom>
        </p:spPr>
        <p:txBody>
          <a:bodyPr wrap="square">
            <a:spAutoFit/>
          </a:bodyPr>
          <a:lstStyle/>
          <a:p>
            <a:r>
              <a:rPr lang="en-US" dirty="0"/>
              <a:t>Watch the distance you set up to the golf </a:t>
            </a:r>
            <a:r>
              <a:rPr lang="en-US" dirty="0" smtClean="0"/>
              <a:t>ball video </a:t>
            </a:r>
            <a:r>
              <a:rPr lang="en-US" dirty="0"/>
              <a:t>by clicking on the </a:t>
            </a:r>
            <a:r>
              <a:rPr lang="en-US" dirty="0" smtClean="0"/>
              <a:t>image.</a:t>
            </a:r>
            <a:endParaRPr lang="en-US" dirty="0"/>
          </a:p>
        </p:txBody>
      </p:sp>
    </p:spTree>
    <p:extLst>
      <p:ext uri="{BB962C8B-B14F-4D97-AF65-F5344CB8AC3E}">
        <p14:creationId xmlns:p14="http://schemas.microsoft.com/office/powerpoint/2010/main" val="52910599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Proper </a:t>
            </a:r>
            <a:r>
              <a:rPr lang="en-US" dirty="0"/>
              <a:t>Swing</a:t>
            </a: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57200" y="1727994"/>
            <a:ext cx="4038600" cy="4038600"/>
          </a:xfrm>
        </p:spPr>
      </p:pic>
      <p:sp>
        <p:nvSpPr>
          <p:cNvPr id="4" name="Content Placeholder 3"/>
          <p:cNvSpPr>
            <a:spLocks noGrp="1"/>
          </p:cNvSpPr>
          <p:nvPr>
            <p:ph sz="half" idx="2"/>
          </p:nvPr>
        </p:nvSpPr>
        <p:spPr/>
        <p:txBody>
          <a:bodyPr/>
          <a:lstStyle/>
          <a:p>
            <a:r>
              <a:rPr lang="en-US" sz="2400" dirty="0" smtClean="0"/>
              <a:t>This </a:t>
            </a:r>
            <a:r>
              <a:rPr lang="en-US" sz="2400" dirty="0"/>
              <a:t>section </a:t>
            </a:r>
            <a:r>
              <a:rPr lang="en-US" sz="2400" dirty="0" smtClean="0"/>
              <a:t>will </a:t>
            </a:r>
            <a:r>
              <a:rPr lang="en-US" sz="2400" dirty="0"/>
              <a:t>break down the complex actions that combine to make a classic golf swing into golf swing </a:t>
            </a:r>
            <a:r>
              <a:rPr lang="en-US" sz="2400" dirty="0" smtClean="0"/>
              <a:t>basics </a:t>
            </a:r>
            <a:r>
              <a:rPr lang="en-US" sz="2400" dirty="0"/>
              <a:t>and encourage you to incorporate them into your existing golf swing. </a:t>
            </a:r>
          </a:p>
          <a:p>
            <a:endParaRPr lang="en-US" dirty="0"/>
          </a:p>
        </p:txBody>
      </p:sp>
    </p:spTree>
    <p:extLst>
      <p:ext uri="{BB962C8B-B14F-4D97-AF65-F5344CB8AC3E}">
        <p14:creationId xmlns:p14="http://schemas.microsoft.com/office/powerpoint/2010/main" val="410490843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Proper Swing</a:t>
            </a:r>
            <a:endParaRPr lang="en-US" dirty="0"/>
          </a:p>
        </p:txBody>
      </p:sp>
      <p:pic>
        <p:nvPicPr>
          <p:cNvPr id="4" name="Content Placeholder 3">
            <a:hlinkClick r:id="rId2"/>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94252" y="1419696"/>
            <a:ext cx="5955495" cy="4466622"/>
          </a:xfrm>
        </p:spPr>
      </p:pic>
      <p:sp>
        <p:nvSpPr>
          <p:cNvPr id="5" name="Rectangle 4"/>
          <p:cNvSpPr/>
          <p:nvPr/>
        </p:nvSpPr>
        <p:spPr>
          <a:xfrm>
            <a:off x="1594252" y="5886318"/>
            <a:ext cx="5955495" cy="369332"/>
          </a:xfrm>
          <a:prstGeom prst="rect">
            <a:avLst/>
          </a:prstGeom>
        </p:spPr>
        <p:txBody>
          <a:bodyPr wrap="square">
            <a:spAutoFit/>
          </a:bodyPr>
          <a:lstStyle/>
          <a:p>
            <a:r>
              <a:rPr lang="en-US" dirty="0"/>
              <a:t>Watch the </a:t>
            </a:r>
            <a:r>
              <a:rPr lang="en-US" dirty="0" smtClean="0"/>
              <a:t>proper golf swing video </a:t>
            </a:r>
            <a:r>
              <a:rPr lang="en-US" dirty="0"/>
              <a:t>by clicking on the </a:t>
            </a:r>
            <a:r>
              <a:rPr lang="en-US" dirty="0" smtClean="0"/>
              <a:t>image.</a:t>
            </a:r>
            <a:endParaRPr lang="en-US" dirty="0"/>
          </a:p>
        </p:txBody>
      </p:sp>
    </p:spTree>
    <p:extLst>
      <p:ext uri="{BB962C8B-B14F-4D97-AF65-F5344CB8AC3E}">
        <p14:creationId xmlns:p14="http://schemas.microsoft.com/office/powerpoint/2010/main" val="93451250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Driving </a:t>
            </a:r>
            <a:r>
              <a:rPr lang="en-US" dirty="0"/>
              <a:t>from a Tee</a:t>
            </a:r>
          </a:p>
        </p:txBody>
      </p:sp>
      <p:sp>
        <p:nvSpPr>
          <p:cNvPr id="3" name="Content Placeholder 2"/>
          <p:cNvSpPr>
            <a:spLocks noGrp="1"/>
          </p:cNvSpPr>
          <p:nvPr>
            <p:ph sz="half" idx="1"/>
          </p:nvPr>
        </p:nvSpPr>
        <p:spPr>
          <a:xfrm>
            <a:off x="457199" y="1368610"/>
            <a:ext cx="4267505" cy="3587440"/>
          </a:xfrm>
        </p:spPr>
        <p:txBody>
          <a:bodyPr>
            <a:normAutofit fontScale="62500" lnSpcReduction="20000"/>
          </a:bodyPr>
          <a:lstStyle/>
          <a:p>
            <a:r>
              <a:rPr lang="en-US" sz="3200" dirty="0" smtClean="0"/>
              <a:t>The </a:t>
            </a:r>
            <a:r>
              <a:rPr lang="en-US" sz="3200" dirty="0"/>
              <a:t>teeing area is the designated starting point of each hole on a golf course, extending two club lengths back from the front edge of the tee markers and encompassing the space in between them</a:t>
            </a:r>
            <a:r>
              <a:rPr lang="en-US" sz="3200" dirty="0" smtClean="0"/>
              <a:t>.</a:t>
            </a:r>
          </a:p>
          <a:p>
            <a:r>
              <a:rPr lang="en-US" sz="3200" dirty="0" smtClean="0"/>
              <a:t>You must tee up your ball between the markers.</a:t>
            </a:r>
          </a:p>
          <a:p>
            <a:r>
              <a:rPr lang="en-US" sz="3200" dirty="0"/>
              <a:t>Golf courses utilize different colors to provide players of different skill levels with an appropriate challenge. </a:t>
            </a:r>
            <a:endParaRPr lang="en-US" sz="3200" dirty="0" smtClean="0"/>
          </a:p>
          <a:p>
            <a:endParaRPr lang="en-US" dirty="0" smtClean="0"/>
          </a:p>
          <a:p>
            <a:endParaRPr lang="en-US" dirty="0"/>
          </a:p>
        </p:txBody>
      </p:sp>
      <p:sp>
        <p:nvSpPr>
          <p:cNvPr id="7" name="Content Placeholder 6"/>
          <p:cNvSpPr>
            <a:spLocks noGrp="1"/>
          </p:cNvSpPr>
          <p:nvPr>
            <p:ph sz="half" idx="2"/>
          </p:nvPr>
        </p:nvSpPr>
        <p:spPr>
          <a:xfrm>
            <a:off x="457200" y="4497935"/>
            <a:ext cx="8229600" cy="2137870"/>
          </a:xfrm>
        </p:spPr>
        <p:txBody>
          <a:bodyPr>
            <a:normAutofit fontScale="62500" lnSpcReduction="20000"/>
          </a:bodyPr>
          <a:lstStyle/>
          <a:p>
            <a:r>
              <a:rPr lang="en-US" sz="3200" dirty="0"/>
              <a:t>These boxes, typically distinguished by color, including red, white, blue, and black, offer varying levels of difficulty and yardage.</a:t>
            </a:r>
          </a:p>
          <a:p>
            <a:pPr lvl="1"/>
            <a:r>
              <a:rPr lang="en-US" sz="2900" dirty="0"/>
              <a:t>Red tees are generally designed for less experienced players</a:t>
            </a:r>
          </a:p>
          <a:p>
            <a:pPr lvl="1"/>
            <a:r>
              <a:rPr lang="en-US" sz="2900" dirty="0"/>
              <a:t>White tees are designed for seniors or beginners</a:t>
            </a:r>
          </a:p>
          <a:p>
            <a:pPr lvl="1"/>
            <a:r>
              <a:rPr lang="en-US" sz="2900" dirty="0"/>
              <a:t>Blue tees are suited for mid to low-handicap players</a:t>
            </a:r>
          </a:p>
          <a:p>
            <a:pPr lvl="1"/>
            <a:r>
              <a:rPr lang="en-US" sz="2900" dirty="0"/>
              <a:t>Black tees are designated for advanced golfers.</a:t>
            </a:r>
          </a:p>
          <a:p>
            <a:endParaRPr lang="en-US" dirty="0"/>
          </a:p>
        </p:txBody>
      </p:sp>
      <p:pic>
        <p:nvPicPr>
          <p:cNvPr id="8" name="Content Placeholder 5"/>
          <p:cNvPicPr>
            <a:picLocks noChangeAspect="1"/>
          </p:cNvPicPr>
          <p:nvPr/>
        </p:nvPicPr>
        <p:blipFill>
          <a:blip r:embed="rId2"/>
          <a:stretch>
            <a:fillRect/>
          </a:stretch>
        </p:blipFill>
        <p:spPr>
          <a:xfrm>
            <a:off x="4650854" y="1513140"/>
            <a:ext cx="4338611" cy="2711632"/>
          </a:xfrm>
          <a:prstGeom prst="rect">
            <a:avLst/>
          </a:prstGeom>
        </p:spPr>
      </p:pic>
    </p:spTree>
    <p:extLst>
      <p:ext uri="{BB962C8B-B14F-4D97-AF65-F5344CB8AC3E}">
        <p14:creationId xmlns:p14="http://schemas.microsoft.com/office/powerpoint/2010/main" val="28413464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Dehydration</a:t>
            </a:r>
          </a:p>
        </p:txBody>
      </p:sp>
      <p:sp>
        <p:nvSpPr>
          <p:cNvPr id="3" name="Content Placeholder 2"/>
          <p:cNvSpPr>
            <a:spLocks noGrp="1"/>
          </p:cNvSpPr>
          <p:nvPr>
            <p:ph sz="half" idx="1"/>
          </p:nvPr>
        </p:nvSpPr>
        <p:spPr/>
        <p:txBody>
          <a:bodyPr>
            <a:normAutofit lnSpcReduction="10000"/>
          </a:bodyPr>
          <a:lstStyle/>
          <a:p>
            <a:r>
              <a:rPr lang="en-US" sz="2200" dirty="0">
                <a:cs typeface="Arial" panose="020B0604020202020204" pitchFamily="34" charset="0"/>
              </a:rPr>
              <a:t>When the body puts out     more liquid than it is taking in.</a:t>
            </a:r>
          </a:p>
          <a:p>
            <a:r>
              <a:rPr lang="en-US" sz="2200" dirty="0">
                <a:cs typeface="Arial" panose="020B0604020202020204" pitchFamily="34" charset="0"/>
              </a:rPr>
              <a:t>Ways we lose fluids:</a:t>
            </a:r>
          </a:p>
          <a:p>
            <a:pPr marL="1085850" lvl="1" indent="-342900">
              <a:buFont typeface="Arial" panose="020B0604020202020204" pitchFamily="34" charset="0"/>
              <a:buChar char="•"/>
            </a:pPr>
            <a:r>
              <a:rPr lang="en-US" sz="1800" dirty="0">
                <a:cs typeface="Arial" panose="020B0604020202020204" pitchFamily="34" charset="0"/>
              </a:rPr>
              <a:t>Sweating.</a:t>
            </a:r>
          </a:p>
          <a:p>
            <a:pPr marL="1085850" lvl="1" indent="-342900">
              <a:buFont typeface="Arial" panose="020B0604020202020204" pitchFamily="34" charset="0"/>
              <a:buChar char="•"/>
            </a:pPr>
            <a:r>
              <a:rPr lang="en-US" sz="1800" dirty="0">
                <a:cs typeface="Arial" panose="020B0604020202020204" pitchFamily="34" charset="0"/>
              </a:rPr>
              <a:t>Urination.</a:t>
            </a:r>
          </a:p>
          <a:p>
            <a:pPr marL="1085850" lvl="1" indent="-342900">
              <a:buFont typeface="Arial" panose="020B0604020202020204" pitchFamily="34" charset="0"/>
              <a:buChar char="•"/>
            </a:pPr>
            <a:r>
              <a:rPr lang="en-US" sz="1800" dirty="0">
                <a:cs typeface="Arial" panose="020B0604020202020204" pitchFamily="34" charset="0"/>
              </a:rPr>
              <a:t>Vomiting.</a:t>
            </a:r>
          </a:p>
          <a:p>
            <a:r>
              <a:rPr lang="en-US" sz="2200" dirty="0">
                <a:cs typeface="Arial" panose="020B0604020202020204" pitchFamily="34" charset="0"/>
              </a:rPr>
              <a:t>Signs of dehydration:</a:t>
            </a:r>
          </a:p>
          <a:p>
            <a:pPr marL="1085850" lvl="1" indent="-342900">
              <a:buFont typeface="Arial" panose="020B0604020202020204" pitchFamily="34" charset="0"/>
              <a:buChar char="•"/>
            </a:pPr>
            <a:r>
              <a:rPr lang="en-US" sz="1800" dirty="0">
                <a:cs typeface="Arial" panose="020B0604020202020204" pitchFamily="34" charset="0"/>
              </a:rPr>
              <a:t>Thirst.</a:t>
            </a:r>
          </a:p>
          <a:p>
            <a:pPr marL="1085850" lvl="1" indent="-342900">
              <a:buFont typeface="Arial" panose="020B0604020202020204" pitchFamily="34" charset="0"/>
              <a:buChar char="•"/>
            </a:pPr>
            <a:r>
              <a:rPr lang="en-US" sz="1800" dirty="0">
                <a:cs typeface="Arial" panose="020B0604020202020204" pitchFamily="34" charset="0"/>
              </a:rPr>
              <a:t>Yellow or dark urine.</a:t>
            </a:r>
          </a:p>
          <a:p>
            <a:pPr marL="1085850" lvl="1" indent="-342900">
              <a:buFont typeface="Arial" panose="020B0604020202020204" pitchFamily="34" charset="0"/>
              <a:buChar char="•"/>
            </a:pPr>
            <a:r>
              <a:rPr lang="en-US" sz="1800" dirty="0">
                <a:cs typeface="Arial" panose="020B0604020202020204" pitchFamily="34" charset="0"/>
              </a:rPr>
              <a:t>Dry mouth.</a:t>
            </a:r>
          </a:p>
          <a:p>
            <a:pPr marL="1085850" lvl="1" indent="-342900">
              <a:buFont typeface="Arial" panose="020B0604020202020204" pitchFamily="34" charset="0"/>
              <a:buChar char="•"/>
            </a:pPr>
            <a:r>
              <a:rPr lang="en-US" sz="1800" dirty="0">
                <a:cs typeface="Arial" panose="020B0604020202020204" pitchFamily="34" charset="0"/>
              </a:rPr>
              <a:t>Lightheadedness.</a:t>
            </a:r>
          </a:p>
          <a:p>
            <a:pPr marL="1085850" lvl="1" indent="-342900">
              <a:buFont typeface="Arial" panose="020B0604020202020204" pitchFamily="34" charset="0"/>
              <a:buChar char="•"/>
            </a:pPr>
            <a:r>
              <a:rPr lang="en-US" sz="1800" dirty="0">
                <a:cs typeface="Arial" panose="020B0604020202020204" pitchFamily="34" charset="0"/>
              </a:rPr>
              <a:t>Nausea and vomiting.</a:t>
            </a:r>
          </a:p>
          <a:p>
            <a:pPr marL="1085850" lvl="1" indent="-342900">
              <a:buFont typeface="Arial" panose="020B0604020202020204" pitchFamily="34" charset="0"/>
              <a:buChar char="•"/>
            </a:pPr>
            <a:r>
              <a:rPr lang="en-US" sz="1800" dirty="0">
                <a:cs typeface="Arial" panose="020B0604020202020204" pitchFamily="34" charset="0"/>
              </a:rPr>
              <a:t>Dry skin.</a:t>
            </a:r>
          </a:p>
          <a:p>
            <a:pPr marL="1085850" lvl="1" indent="-342900">
              <a:buFont typeface="Arial" panose="020B0604020202020204" pitchFamily="34" charset="0"/>
              <a:buChar char="•"/>
            </a:pPr>
            <a:r>
              <a:rPr lang="en-US" sz="1800" dirty="0">
                <a:cs typeface="Arial" panose="020B0604020202020204" pitchFamily="34" charset="0"/>
              </a:rPr>
              <a:t>Cease sweating.</a:t>
            </a:r>
          </a:p>
          <a:p>
            <a:endParaRPr lang="en-US" dirty="0"/>
          </a:p>
        </p:txBody>
      </p:sp>
      <p:sp>
        <p:nvSpPr>
          <p:cNvPr id="4" name="Content Placeholder 3"/>
          <p:cNvSpPr>
            <a:spLocks noGrp="1"/>
          </p:cNvSpPr>
          <p:nvPr>
            <p:ph sz="half" idx="2"/>
          </p:nvPr>
        </p:nvSpPr>
        <p:spPr>
          <a:xfrm>
            <a:off x="4648199" y="1368611"/>
            <a:ext cx="4335775" cy="1754979"/>
          </a:xfrm>
        </p:spPr>
        <p:txBody>
          <a:bodyPr/>
          <a:lstStyle/>
          <a:p>
            <a:r>
              <a:rPr lang="en-US" sz="2200" dirty="0">
                <a:cs typeface="Arial" panose="020B0604020202020204" pitchFamily="34" charset="0"/>
              </a:rPr>
              <a:t>Treatment:</a:t>
            </a:r>
          </a:p>
          <a:p>
            <a:pPr marL="1085850" lvl="1" indent="-342900">
              <a:buFont typeface="Arial" panose="020B0604020202020204" pitchFamily="34" charset="0"/>
              <a:buChar char="•"/>
            </a:pPr>
            <a:r>
              <a:rPr lang="en-US" sz="1800" dirty="0">
                <a:cs typeface="Arial" panose="020B0604020202020204" pitchFamily="34" charset="0"/>
              </a:rPr>
              <a:t>Drink fluids (water, Gatorade).</a:t>
            </a:r>
          </a:p>
          <a:p>
            <a:pPr marL="1085850" lvl="1" indent="-342900">
              <a:buFont typeface="Arial" panose="020B0604020202020204" pitchFamily="34" charset="0"/>
              <a:buChar char="•"/>
            </a:pPr>
            <a:r>
              <a:rPr lang="en-US" sz="1800" dirty="0">
                <a:cs typeface="Arial" panose="020B0604020202020204" pitchFamily="34" charset="0"/>
              </a:rPr>
              <a:t>Avoid physical activity.</a:t>
            </a:r>
          </a:p>
          <a:p>
            <a:pPr marL="1085850" lvl="1" indent="-342900">
              <a:buFont typeface="Arial" panose="020B0604020202020204" pitchFamily="34" charset="0"/>
              <a:buChar char="•"/>
            </a:pPr>
            <a:r>
              <a:rPr lang="en-US" sz="1800" dirty="0">
                <a:cs typeface="Arial" panose="020B0604020202020204" pitchFamily="34" charset="0"/>
              </a:rPr>
              <a:t>Get inside air conditioned or cool area.</a:t>
            </a:r>
          </a:p>
          <a:p>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5800" y="3353777"/>
            <a:ext cx="4297805" cy="2393547"/>
          </a:xfrm>
          <a:prstGeom prst="rect">
            <a:avLst/>
          </a:prstGeom>
        </p:spPr>
      </p:pic>
    </p:spTree>
    <p:extLst>
      <p:ext uri="{BB962C8B-B14F-4D97-AF65-F5344CB8AC3E}">
        <p14:creationId xmlns:p14="http://schemas.microsoft.com/office/powerpoint/2010/main" val="165709195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Driving </a:t>
            </a:r>
            <a:r>
              <a:rPr lang="en-US" dirty="0"/>
              <a:t>from a Tee</a:t>
            </a:r>
          </a:p>
        </p:txBody>
      </p:sp>
      <p:pic>
        <p:nvPicPr>
          <p:cNvPr id="4" name="Content Placeholder 3">
            <a:hlinkClick r:id="rId2"/>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23310" y="1443835"/>
            <a:ext cx="5598370" cy="4198778"/>
          </a:xfrm>
        </p:spPr>
      </p:pic>
      <p:sp>
        <p:nvSpPr>
          <p:cNvPr id="5" name="Rectangle 4"/>
          <p:cNvSpPr/>
          <p:nvPr/>
        </p:nvSpPr>
        <p:spPr>
          <a:xfrm>
            <a:off x="1824221" y="5644445"/>
            <a:ext cx="5597459" cy="646331"/>
          </a:xfrm>
          <a:prstGeom prst="rect">
            <a:avLst/>
          </a:prstGeom>
        </p:spPr>
        <p:txBody>
          <a:bodyPr wrap="square">
            <a:spAutoFit/>
          </a:bodyPr>
          <a:lstStyle/>
          <a:p>
            <a:r>
              <a:rPr lang="en-US" dirty="0"/>
              <a:t>Watch </a:t>
            </a:r>
            <a:r>
              <a:rPr lang="en-US" dirty="0" smtClean="0"/>
              <a:t>“How to Use the Driver for Beginners” video </a:t>
            </a:r>
            <a:r>
              <a:rPr lang="en-US" dirty="0"/>
              <a:t>by clicking on the </a:t>
            </a:r>
            <a:r>
              <a:rPr lang="en-US" dirty="0" smtClean="0"/>
              <a:t>image.</a:t>
            </a:r>
            <a:endParaRPr lang="en-US" dirty="0"/>
          </a:p>
        </p:txBody>
      </p:sp>
    </p:spTree>
    <p:extLst>
      <p:ext uri="{BB962C8B-B14F-4D97-AF65-F5344CB8AC3E}">
        <p14:creationId xmlns:p14="http://schemas.microsoft.com/office/powerpoint/2010/main" val="3196460693"/>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Fairway </a:t>
            </a:r>
            <a:r>
              <a:rPr lang="en-US" dirty="0"/>
              <a:t>Wood Shot</a:t>
            </a:r>
          </a:p>
        </p:txBody>
      </p:sp>
      <p:pic>
        <p:nvPicPr>
          <p:cNvPr id="6" name="Content Placeholder 5">
            <a:hlinkClick r:id="rId2"/>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22320" y="1596540"/>
            <a:ext cx="5598370" cy="4198778"/>
          </a:xfrm>
        </p:spPr>
      </p:pic>
      <p:sp>
        <p:nvSpPr>
          <p:cNvPr id="7" name="Rectangle 6"/>
          <p:cNvSpPr/>
          <p:nvPr/>
        </p:nvSpPr>
        <p:spPr>
          <a:xfrm>
            <a:off x="1722321" y="5795318"/>
            <a:ext cx="5598369" cy="646331"/>
          </a:xfrm>
          <a:prstGeom prst="rect">
            <a:avLst/>
          </a:prstGeom>
        </p:spPr>
        <p:txBody>
          <a:bodyPr wrap="square">
            <a:spAutoFit/>
          </a:bodyPr>
          <a:lstStyle/>
          <a:p>
            <a:r>
              <a:rPr lang="en-US" dirty="0"/>
              <a:t>Watch </a:t>
            </a:r>
            <a:r>
              <a:rPr lang="en-US" dirty="0" smtClean="0"/>
              <a:t>“How to Hit Fairway Woods” video </a:t>
            </a:r>
            <a:r>
              <a:rPr lang="en-US" dirty="0"/>
              <a:t>by clicking on the </a:t>
            </a:r>
            <a:r>
              <a:rPr lang="en-US" dirty="0" smtClean="0"/>
              <a:t>image.</a:t>
            </a:r>
            <a:endParaRPr lang="en-US" dirty="0"/>
          </a:p>
        </p:txBody>
      </p:sp>
    </p:spTree>
    <p:extLst>
      <p:ext uri="{BB962C8B-B14F-4D97-AF65-F5344CB8AC3E}">
        <p14:creationId xmlns:p14="http://schemas.microsoft.com/office/powerpoint/2010/main" val="3400253443"/>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Fairway </a:t>
            </a:r>
            <a:r>
              <a:rPr lang="en-US" dirty="0"/>
              <a:t>Wood Shot</a:t>
            </a:r>
          </a:p>
        </p:txBody>
      </p:sp>
      <p:sp>
        <p:nvSpPr>
          <p:cNvPr id="5" name="Content Placeholder 4"/>
          <p:cNvSpPr>
            <a:spLocks noGrp="1"/>
          </p:cNvSpPr>
          <p:nvPr>
            <p:ph sz="half" idx="1"/>
          </p:nvPr>
        </p:nvSpPr>
        <p:spPr/>
        <p:txBody>
          <a:bodyPr>
            <a:normAutofit/>
          </a:bodyPr>
          <a:lstStyle/>
          <a:p>
            <a:r>
              <a:rPr lang="en-US" sz="2400" dirty="0"/>
              <a:t>Like other clubs, different sizes help with different distances. Here’s the general rule of </a:t>
            </a:r>
            <a:r>
              <a:rPr lang="en-US" sz="2400" dirty="0" smtClean="0"/>
              <a:t>thumb on which wood to use:</a:t>
            </a:r>
          </a:p>
          <a:p>
            <a:pPr lvl="1"/>
            <a:r>
              <a:rPr lang="en-US" sz="2000" dirty="0"/>
              <a:t>3-wood = 125 to 240 yards.</a:t>
            </a:r>
          </a:p>
          <a:p>
            <a:pPr lvl="1"/>
            <a:r>
              <a:rPr lang="en-US" sz="2000" dirty="0"/>
              <a:t>4-wood = 110 to 220 yards.</a:t>
            </a:r>
          </a:p>
          <a:p>
            <a:pPr lvl="1"/>
            <a:r>
              <a:rPr lang="en-US" sz="2000" dirty="0"/>
              <a:t>5-wood = 105 to 215 yards.</a:t>
            </a:r>
          </a:p>
          <a:p>
            <a:pPr lvl="1"/>
            <a:r>
              <a:rPr lang="en-US" sz="2000" dirty="0"/>
              <a:t>7-wood = 90 to 170 yards.</a:t>
            </a:r>
          </a:p>
          <a:p>
            <a:endParaRPr lang="en-US" sz="2400" dirty="0"/>
          </a:p>
        </p:txBody>
      </p:sp>
      <p:pic>
        <p:nvPicPr>
          <p:cNvPr id="8" name="Content Placeholder 7"/>
          <p:cNvPicPr>
            <a:picLocks noGrp="1" noChangeAspect="1"/>
          </p:cNvPicPr>
          <p:nvPr>
            <p:ph sz="half" idx="2"/>
          </p:nvPr>
        </p:nvPicPr>
        <p:blipFill>
          <a:blip r:embed="rId2"/>
          <a:stretch>
            <a:fillRect/>
          </a:stretch>
        </p:blipFill>
        <p:spPr>
          <a:xfrm>
            <a:off x="4572000" y="1596540"/>
            <a:ext cx="4038600" cy="3028950"/>
          </a:xfrm>
          <a:prstGeom prst="rect">
            <a:avLst/>
          </a:prstGeom>
        </p:spPr>
      </p:pic>
    </p:spTree>
    <p:extLst>
      <p:ext uri="{BB962C8B-B14F-4D97-AF65-F5344CB8AC3E}">
        <p14:creationId xmlns:p14="http://schemas.microsoft.com/office/powerpoint/2010/main" val="340887145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a:t>
            </a:r>
            <a:r>
              <a:rPr lang="en-US" dirty="0" smtClean="0"/>
              <a:t>the Irons</a:t>
            </a:r>
            <a:endParaRPr lang="en-US" dirty="0"/>
          </a:p>
        </p:txBody>
      </p:sp>
      <p:sp>
        <p:nvSpPr>
          <p:cNvPr id="7" name="Rectangle 6"/>
          <p:cNvSpPr/>
          <p:nvPr/>
        </p:nvSpPr>
        <p:spPr>
          <a:xfrm>
            <a:off x="449263" y="6052840"/>
            <a:ext cx="8245475" cy="369332"/>
          </a:xfrm>
          <a:prstGeom prst="rect">
            <a:avLst/>
          </a:prstGeom>
        </p:spPr>
        <p:txBody>
          <a:bodyPr wrap="square">
            <a:spAutoFit/>
          </a:bodyPr>
          <a:lstStyle/>
          <a:p>
            <a:r>
              <a:rPr lang="en-US" dirty="0"/>
              <a:t>Watch </a:t>
            </a:r>
            <a:r>
              <a:rPr lang="en-US" dirty="0" smtClean="0"/>
              <a:t>“Important Iron Lesson” video </a:t>
            </a:r>
            <a:r>
              <a:rPr lang="en-US" dirty="0"/>
              <a:t>by clicking on the </a:t>
            </a:r>
            <a:r>
              <a:rPr lang="en-US" dirty="0" smtClean="0"/>
              <a:t>image.</a:t>
            </a:r>
            <a:endParaRPr lang="en-US" dirty="0"/>
          </a:p>
        </p:txBody>
      </p:sp>
      <p:pic>
        <p:nvPicPr>
          <p:cNvPr id="9" name="Content Placeholder 8">
            <a:hlinkClick r:id="rId2"/>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49263" y="1414761"/>
            <a:ext cx="8245475" cy="4638079"/>
          </a:xfrm>
        </p:spPr>
      </p:pic>
    </p:spTree>
    <p:extLst>
      <p:ext uri="{BB962C8B-B14F-4D97-AF65-F5344CB8AC3E}">
        <p14:creationId xmlns:p14="http://schemas.microsoft.com/office/powerpoint/2010/main" val="1926646336"/>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Using </a:t>
            </a:r>
            <a:r>
              <a:rPr lang="en-US" dirty="0"/>
              <a:t>the Irons</a:t>
            </a:r>
          </a:p>
        </p:txBody>
      </p:sp>
      <p:sp>
        <p:nvSpPr>
          <p:cNvPr id="5" name="Content Placeholder 4"/>
          <p:cNvSpPr>
            <a:spLocks noGrp="1"/>
          </p:cNvSpPr>
          <p:nvPr>
            <p:ph sz="half" idx="1"/>
          </p:nvPr>
        </p:nvSpPr>
        <p:spPr/>
        <p:txBody>
          <a:bodyPr>
            <a:normAutofit/>
          </a:bodyPr>
          <a:lstStyle/>
          <a:p>
            <a:r>
              <a:rPr lang="en-US" sz="2000" dirty="0"/>
              <a:t>Usually, the irons come out when you’re less than 200 yards away from the green. </a:t>
            </a:r>
            <a:endParaRPr lang="en-US" sz="2000" dirty="0" smtClean="0"/>
          </a:p>
          <a:p>
            <a:r>
              <a:rPr lang="en-US" sz="2000" dirty="0" smtClean="0"/>
              <a:t>The </a:t>
            </a:r>
            <a:r>
              <a:rPr lang="en-US" sz="2000" dirty="0"/>
              <a:t>closer you are to the green, the higher the iron you will use. </a:t>
            </a:r>
            <a:endParaRPr lang="en-US" sz="2000" dirty="0" smtClean="0"/>
          </a:p>
          <a:p>
            <a:r>
              <a:rPr lang="en-US" sz="2000" dirty="0" smtClean="0"/>
              <a:t>Here </a:t>
            </a:r>
            <a:r>
              <a:rPr lang="en-US" sz="2000" dirty="0"/>
              <a:t>are some guidelines around which iron </a:t>
            </a:r>
            <a:r>
              <a:rPr lang="en-US" sz="2000" dirty="0" smtClean="0"/>
              <a:t>to use: </a:t>
            </a:r>
          </a:p>
          <a:p>
            <a:pPr lvl="1"/>
            <a:r>
              <a:rPr lang="en-US" sz="1600" dirty="0"/>
              <a:t>2-iron = 105 to 210 yards.</a:t>
            </a:r>
          </a:p>
          <a:p>
            <a:pPr lvl="1"/>
            <a:r>
              <a:rPr lang="en-US" sz="1600" dirty="0"/>
              <a:t>3-iron = 100 to 205 yards.</a:t>
            </a:r>
          </a:p>
          <a:p>
            <a:pPr lvl="1"/>
            <a:r>
              <a:rPr lang="en-US" sz="1600" dirty="0"/>
              <a:t>4-iron = 90 to 190 yards.</a:t>
            </a:r>
          </a:p>
          <a:p>
            <a:pPr lvl="1"/>
            <a:r>
              <a:rPr lang="en-US" sz="1600" dirty="0"/>
              <a:t>5-iron = 80 to 175 yards.</a:t>
            </a:r>
          </a:p>
          <a:p>
            <a:pPr lvl="1"/>
            <a:r>
              <a:rPr lang="en-US" sz="1600" dirty="0"/>
              <a:t>6-iron = 70 to 165 yards.</a:t>
            </a:r>
          </a:p>
          <a:p>
            <a:pPr lvl="1"/>
            <a:r>
              <a:rPr lang="en-US" sz="1600" dirty="0"/>
              <a:t>7-iron = 65 to 155 yards.</a:t>
            </a:r>
          </a:p>
          <a:p>
            <a:pPr lvl="1"/>
            <a:r>
              <a:rPr lang="en-US" sz="1600" dirty="0"/>
              <a:t>8-iron = 60 to 145 yards.</a:t>
            </a:r>
          </a:p>
          <a:p>
            <a:pPr lvl="1"/>
            <a:r>
              <a:rPr lang="en-US" sz="1600" dirty="0"/>
              <a:t>9-iron = 55 to 135 yards.</a:t>
            </a:r>
          </a:p>
          <a:p>
            <a:endParaRPr lang="en-US" sz="2000" dirty="0"/>
          </a:p>
        </p:txBody>
      </p:sp>
      <p:pic>
        <p:nvPicPr>
          <p:cNvPr id="3" name="Content Placeholder 2"/>
          <p:cNvPicPr>
            <a:picLocks noGrp="1" noChangeAspect="1"/>
          </p:cNvPicPr>
          <p:nvPr>
            <p:ph sz="half" idx="2"/>
          </p:nvPr>
        </p:nvPicPr>
        <p:blipFill rotWithShape="1">
          <a:blip r:embed="rId2"/>
          <a:srcRect b="8726"/>
          <a:stretch/>
        </p:blipFill>
        <p:spPr>
          <a:xfrm>
            <a:off x="4648200" y="1727994"/>
            <a:ext cx="4038600" cy="3686171"/>
          </a:xfrm>
          <a:prstGeom prst="rect">
            <a:avLst/>
          </a:prstGeom>
        </p:spPr>
      </p:pic>
    </p:spTree>
    <p:extLst>
      <p:ext uri="{BB962C8B-B14F-4D97-AF65-F5344CB8AC3E}">
        <p14:creationId xmlns:p14="http://schemas.microsoft.com/office/powerpoint/2010/main" val="169389662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dirty="0"/>
              <a:t>Approach</a:t>
            </a:r>
          </a:p>
        </p:txBody>
      </p:sp>
      <p:pic>
        <p:nvPicPr>
          <p:cNvPr id="5" name="Content Placeholder 4"/>
          <p:cNvPicPr>
            <a:picLocks noGrp="1" noChangeAspect="1"/>
          </p:cNvPicPr>
          <p:nvPr>
            <p:ph sz="half" idx="1"/>
          </p:nvPr>
        </p:nvPicPr>
        <p:blipFill>
          <a:blip r:embed="rId2"/>
          <a:stretch>
            <a:fillRect/>
          </a:stretch>
        </p:blipFill>
        <p:spPr>
          <a:xfrm>
            <a:off x="457200" y="2398402"/>
            <a:ext cx="4038600" cy="2697784"/>
          </a:xfrm>
          <a:prstGeom prst="rect">
            <a:avLst/>
          </a:prstGeom>
        </p:spPr>
      </p:pic>
      <p:sp>
        <p:nvSpPr>
          <p:cNvPr id="4" name="Content Placeholder 3"/>
          <p:cNvSpPr>
            <a:spLocks noGrp="1"/>
          </p:cNvSpPr>
          <p:nvPr>
            <p:ph sz="half" idx="2"/>
          </p:nvPr>
        </p:nvSpPr>
        <p:spPr/>
        <p:txBody>
          <a:bodyPr>
            <a:normAutofit fontScale="77500" lnSpcReduction="20000"/>
          </a:bodyPr>
          <a:lstStyle/>
          <a:p>
            <a:r>
              <a:rPr lang="en-US" dirty="0"/>
              <a:t>Your approach shot is when you hit the ball with the intention of landing it into the </a:t>
            </a:r>
            <a:r>
              <a:rPr lang="en-US" dirty="0" smtClean="0"/>
              <a:t>green.</a:t>
            </a:r>
          </a:p>
          <a:p>
            <a:r>
              <a:rPr lang="en-US" dirty="0"/>
              <a:t>Approach shots, unlike your putt, are taken with a full swing of your club.</a:t>
            </a:r>
          </a:p>
          <a:p>
            <a:r>
              <a:rPr lang="en-US" dirty="0" smtClean="0"/>
              <a:t>Club </a:t>
            </a:r>
            <a:r>
              <a:rPr lang="en-US" dirty="0"/>
              <a:t>selection is crucial for an approach shot. </a:t>
            </a:r>
            <a:endParaRPr lang="en-US" dirty="0" smtClean="0"/>
          </a:p>
          <a:p>
            <a:pPr lvl="1"/>
            <a:r>
              <a:rPr lang="en-US" dirty="0" smtClean="0"/>
              <a:t>Golfers </a:t>
            </a:r>
            <a:r>
              <a:rPr lang="en-US" dirty="0"/>
              <a:t>typically choose an iron or a wedge depending on the distance to the hole. </a:t>
            </a:r>
            <a:endParaRPr lang="en-US" dirty="0" smtClean="0"/>
          </a:p>
          <a:p>
            <a:pPr lvl="1"/>
            <a:r>
              <a:rPr lang="en-US" dirty="0" smtClean="0"/>
              <a:t>Longer </a:t>
            </a:r>
            <a:r>
              <a:rPr lang="en-US" dirty="0"/>
              <a:t>approach shots may require a mid-iron or a hybrid club, while shorter shots may call for a pitching wedge, sand wedge, or even a lob wedge.</a:t>
            </a:r>
          </a:p>
          <a:p>
            <a:endParaRPr lang="en-US" dirty="0"/>
          </a:p>
        </p:txBody>
      </p:sp>
    </p:spTree>
    <p:extLst>
      <p:ext uri="{BB962C8B-B14F-4D97-AF65-F5344CB8AC3E}">
        <p14:creationId xmlns:p14="http://schemas.microsoft.com/office/powerpoint/2010/main" val="158886474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Chip </a:t>
            </a:r>
            <a:r>
              <a:rPr lang="en-US" dirty="0"/>
              <a:t>and Run</a:t>
            </a:r>
          </a:p>
        </p:txBody>
      </p:sp>
      <p:sp>
        <p:nvSpPr>
          <p:cNvPr id="3" name="Content Placeholder 2"/>
          <p:cNvSpPr>
            <a:spLocks noGrp="1"/>
          </p:cNvSpPr>
          <p:nvPr>
            <p:ph sz="half" idx="1"/>
          </p:nvPr>
        </p:nvSpPr>
        <p:spPr/>
        <p:txBody>
          <a:bodyPr>
            <a:normAutofit fontScale="77500" lnSpcReduction="20000"/>
          </a:bodyPr>
          <a:lstStyle/>
          <a:p>
            <a:r>
              <a:rPr lang="en-US" dirty="0"/>
              <a:t>The </a:t>
            </a:r>
            <a:r>
              <a:rPr lang="en-US" i="1" dirty="0"/>
              <a:t>chip-and-run </a:t>
            </a:r>
            <a:r>
              <a:rPr lang="en-US" dirty="0"/>
              <a:t>is a very useful shot when you don’t have any hazards between you and the pin and when the fairway is quite flat and closely mown</a:t>
            </a:r>
            <a:r>
              <a:rPr lang="en-US" dirty="0" smtClean="0"/>
              <a:t>.</a:t>
            </a:r>
          </a:p>
          <a:p>
            <a:r>
              <a:rPr lang="en-US" dirty="0"/>
              <a:t>For a </a:t>
            </a:r>
            <a:r>
              <a:rPr lang="en-US" i="1" dirty="0"/>
              <a:t>chip-and-run</a:t>
            </a:r>
            <a:r>
              <a:rPr lang="en-US" dirty="0"/>
              <a:t>, select a club that gets the ball running on the ground soon after impact; typically, the 8 or 9-iron are good clubs for this shot</a:t>
            </a:r>
            <a:r>
              <a:rPr lang="en-US" dirty="0" smtClean="0"/>
              <a:t>.</a:t>
            </a:r>
          </a:p>
          <a:p>
            <a:r>
              <a:rPr lang="en-US" dirty="0"/>
              <a:t>It involves hitting the ball </a:t>
            </a:r>
            <a:r>
              <a:rPr lang="en-US" dirty="0" smtClean="0"/>
              <a:t>low landing it on the front of the green </a:t>
            </a:r>
            <a:r>
              <a:rPr lang="en-US" dirty="0"/>
              <a:t>and letting it run to the hole like a putt.</a:t>
            </a:r>
          </a:p>
        </p:txBody>
      </p:sp>
      <p:pic>
        <p:nvPicPr>
          <p:cNvPr id="9" name="Content Placeholder 8"/>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2131854"/>
            <a:ext cx="4038600" cy="3230880"/>
          </a:xfrm>
          <a:prstGeom prst="rect">
            <a:avLst/>
          </a:prstGeom>
        </p:spPr>
      </p:pic>
    </p:spTree>
    <p:extLst>
      <p:ext uri="{BB962C8B-B14F-4D97-AF65-F5344CB8AC3E}">
        <p14:creationId xmlns:p14="http://schemas.microsoft.com/office/powerpoint/2010/main" val="110202230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Pitch </a:t>
            </a:r>
            <a:r>
              <a:rPr lang="en-US" dirty="0"/>
              <a:t>Shots</a:t>
            </a:r>
          </a:p>
        </p:txBody>
      </p:sp>
      <p:pic>
        <p:nvPicPr>
          <p:cNvPr id="6" name="Content Placeholder 5"/>
          <p:cNvPicPr>
            <a:picLocks noGrp="1" noChangeAspect="1"/>
          </p:cNvPicPr>
          <p:nvPr>
            <p:ph sz="half" idx="1"/>
          </p:nvPr>
        </p:nvPicPr>
        <p:blipFill>
          <a:blip r:embed="rId2"/>
          <a:stretch>
            <a:fillRect/>
          </a:stretch>
        </p:blipFill>
        <p:spPr>
          <a:xfrm>
            <a:off x="373679" y="3996697"/>
            <a:ext cx="4113885" cy="2314060"/>
          </a:xfrm>
          <a:prstGeom prst="rect">
            <a:avLst/>
          </a:prstGeom>
        </p:spPr>
      </p:pic>
      <p:sp>
        <p:nvSpPr>
          <p:cNvPr id="4" name="Content Placeholder 3"/>
          <p:cNvSpPr>
            <a:spLocks noGrp="1"/>
          </p:cNvSpPr>
          <p:nvPr>
            <p:ph sz="half" idx="2"/>
          </p:nvPr>
        </p:nvSpPr>
        <p:spPr>
          <a:xfrm>
            <a:off x="4648199" y="1368610"/>
            <a:ext cx="4335775" cy="5419899"/>
          </a:xfrm>
        </p:spPr>
        <p:txBody>
          <a:bodyPr>
            <a:normAutofit fontScale="62500" lnSpcReduction="20000"/>
          </a:bodyPr>
          <a:lstStyle/>
          <a:p>
            <a:r>
              <a:rPr lang="en-US" sz="3200" dirty="0"/>
              <a:t>Pitch shots are played onto the green, typically from 40-50 yards and closer. </a:t>
            </a:r>
          </a:p>
          <a:p>
            <a:r>
              <a:rPr lang="en-US" sz="3200" dirty="0" smtClean="0"/>
              <a:t>A </a:t>
            </a:r>
            <a:r>
              <a:rPr lang="en-US" sz="3200" dirty="0"/>
              <a:t>"pitch shot" is </a:t>
            </a:r>
            <a:r>
              <a:rPr lang="en-US" sz="3200" dirty="0" smtClean="0"/>
              <a:t>played </a:t>
            </a:r>
            <a:r>
              <a:rPr lang="en-US" sz="3200" dirty="0"/>
              <a:t>with a highly lofted club that is designed to go a relatively short distance with a steep ascent and steep descent. </a:t>
            </a:r>
            <a:endParaRPr lang="en-US" sz="3200" dirty="0" smtClean="0"/>
          </a:p>
          <a:p>
            <a:r>
              <a:rPr lang="en-US" sz="3200" dirty="0" smtClean="0"/>
              <a:t>When </a:t>
            </a:r>
            <a:r>
              <a:rPr lang="en-US" sz="3200" dirty="0"/>
              <a:t>determining </a:t>
            </a:r>
            <a:r>
              <a:rPr lang="en-US" sz="3200" dirty="0" smtClean="0"/>
              <a:t>what </a:t>
            </a:r>
            <a:r>
              <a:rPr lang="en-US" sz="3200" dirty="0"/>
              <a:t>shot you want to hit for these situations, you have to look at the proportionate amount of green to the total length of the shot. </a:t>
            </a:r>
            <a:endParaRPr lang="en-US" sz="3200" dirty="0" smtClean="0"/>
          </a:p>
          <a:p>
            <a:pPr lvl="1"/>
            <a:r>
              <a:rPr lang="en-US" sz="2900" dirty="0" smtClean="0"/>
              <a:t>The </a:t>
            </a:r>
            <a:r>
              <a:rPr lang="en-US" sz="2900" dirty="0"/>
              <a:t>less green there is to work with, the higher shot you will need</a:t>
            </a:r>
            <a:r>
              <a:rPr lang="en-US" sz="2900" dirty="0" smtClean="0"/>
              <a:t>.</a:t>
            </a:r>
          </a:p>
          <a:p>
            <a:r>
              <a:rPr lang="en-US" sz="3200" dirty="0" smtClean="0"/>
              <a:t>You </a:t>
            </a:r>
            <a:r>
              <a:rPr lang="en-US" sz="3200" dirty="0"/>
              <a:t>can use a pitching </a:t>
            </a:r>
            <a:r>
              <a:rPr lang="en-US" sz="3200" dirty="0" smtClean="0"/>
              <a:t>wedge or </a:t>
            </a:r>
            <a:r>
              <a:rPr lang="en-US" sz="3200" dirty="0"/>
              <a:t>a gap wedge</a:t>
            </a:r>
            <a:r>
              <a:rPr lang="en-US" sz="3200" dirty="0" smtClean="0"/>
              <a:t> for your pitch </a:t>
            </a:r>
            <a:r>
              <a:rPr lang="en-US" sz="3200" dirty="0"/>
              <a:t>shots</a:t>
            </a:r>
            <a:r>
              <a:rPr lang="en-US" sz="3200" dirty="0" smtClean="0"/>
              <a:t>.</a:t>
            </a:r>
          </a:p>
          <a:p>
            <a:r>
              <a:rPr lang="en-US" sz="3200" dirty="0"/>
              <a:t>The most obvious time to use a pitch shot is when there is an obstacle like water or a bunker between the ball and the hole. </a:t>
            </a:r>
          </a:p>
          <a:p>
            <a:endParaRPr lang="en-US" dirty="0"/>
          </a:p>
          <a:p>
            <a:endParaRPr lang="en-US" dirty="0"/>
          </a:p>
        </p:txBody>
      </p:sp>
      <p:pic>
        <p:nvPicPr>
          <p:cNvPr id="8" name="Picture 7"/>
          <p:cNvPicPr>
            <a:picLocks noChangeAspect="1"/>
          </p:cNvPicPr>
          <p:nvPr/>
        </p:nvPicPr>
        <p:blipFill>
          <a:blip r:embed="rId3"/>
          <a:stretch>
            <a:fillRect/>
          </a:stretch>
        </p:blipFill>
        <p:spPr>
          <a:xfrm>
            <a:off x="373680" y="1433771"/>
            <a:ext cx="4113885" cy="2313616"/>
          </a:xfrm>
          <a:prstGeom prst="rect">
            <a:avLst/>
          </a:prstGeom>
        </p:spPr>
      </p:pic>
    </p:spTree>
    <p:extLst>
      <p:ext uri="{BB962C8B-B14F-4D97-AF65-F5344CB8AC3E}">
        <p14:creationId xmlns:p14="http://schemas.microsoft.com/office/powerpoint/2010/main" val="259741604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Bunker </a:t>
            </a:r>
            <a:r>
              <a:rPr lang="en-US" dirty="0"/>
              <a:t>Recovery</a:t>
            </a:r>
          </a:p>
        </p:txBody>
      </p:sp>
      <p:sp>
        <p:nvSpPr>
          <p:cNvPr id="3" name="Content Placeholder 2"/>
          <p:cNvSpPr>
            <a:spLocks noGrp="1"/>
          </p:cNvSpPr>
          <p:nvPr>
            <p:ph sz="half" idx="1"/>
          </p:nvPr>
        </p:nvSpPr>
        <p:spPr>
          <a:xfrm>
            <a:off x="457200" y="1368611"/>
            <a:ext cx="4038600" cy="4198259"/>
          </a:xfrm>
        </p:spPr>
        <p:txBody>
          <a:bodyPr>
            <a:normAutofit fontScale="85000" lnSpcReduction="20000"/>
          </a:bodyPr>
          <a:lstStyle/>
          <a:p>
            <a:r>
              <a:rPr lang="en-US" sz="2600" b="1" dirty="0"/>
              <a:t>The Club</a:t>
            </a:r>
          </a:p>
          <a:p>
            <a:pPr lvl="1"/>
            <a:r>
              <a:rPr lang="en-US" sz="2100" dirty="0" smtClean="0"/>
              <a:t>Use </a:t>
            </a:r>
            <a:r>
              <a:rPr lang="en-US" sz="2100" dirty="0"/>
              <a:t>a Sand Wedge. </a:t>
            </a:r>
            <a:endParaRPr lang="en-US" sz="2100" dirty="0" smtClean="0"/>
          </a:p>
          <a:p>
            <a:pPr lvl="1"/>
            <a:r>
              <a:rPr lang="en-US" sz="2100" dirty="0" smtClean="0"/>
              <a:t>Lob </a:t>
            </a:r>
            <a:r>
              <a:rPr lang="en-US" sz="2100" dirty="0"/>
              <a:t>wedges can be used when you're more </a:t>
            </a:r>
            <a:r>
              <a:rPr lang="en-US" sz="2100" dirty="0" smtClean="0"/>
              <a:t>skilled.</a:t>
            </a:r>
            <a:r>
              <a:rPr lang="en-US" dirty="0"/>
              <a:t> </a:t>
            </a:r>
          </a:p>
          <a:p>
            <a:r>
              <a:rPr lang="en-US" sz="2600" b="1" dirty="0"/>
              <a:t>The Stance and Setup</a:t>
            </a:r>
          </a:p>
          <a:p>
            <a:pPr lvl="1"/>
            <a:r>
              <a:rPr lang="en-US" sz="2100" b="1" dirty="0"/>
              <a:t>Feet:</a:t>
            </a:r>
            <a:r>
              <a:rPr lang="en-US" sz="2100" dirty="0"/>
              <a:t> Align feet left of the target. This can be anywhere between 2 and 10 yards, play around with it in the practice bunker - it's totally up to you and what works for you.</a:t>
            </a:r>
          </a:p>
          <a:p>
            <a:pPr lvl="1"/>
            <a:r>
              <a:rPr lang="en-US" sz="2100" b="1" dirty="0"/>
              <a:t>Club face:</a:t>
            </a:r>
            <a:r>
              <a:rPr lang="en-US" sz="2100" dirty="0"/>
              <a:t> Open the face and have the leading edge pointing either at the hole or slightly right of it, no more than a couple of yards to the right. </a:t>
            </a:r>
          </a:p>
          <a:p>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571999" y="2360065"/>
            <a:ext cx="4411609" cy="2901395"/>
          </a:xfrm>
        </p:spPr>
      </p:pic>
    </p:spTree>
    <p:extLst>
      <p:ext uri="{BB962C8B-B14F-4D97-AF65-F5344CB8AC3E}">
        <p14:creationId xmlns:p14="http://schemas.microsoft.com/office/powerpoint/2010/main" val="401405308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Bunker </a:t>
            </a:r>
            <a:r>
              <a:rPr lang="en-US" dirty="0"/>
              <a:t>Recovery</a:t>
            </a:r>
          </a:p>
        </p:txBody>
      </p:sp>
      <p:sp>
        <p:nvSpPr>
          <p:cNvPr id="3" name="Content Placeholder 2"/>
          <p:cNvSpPr>
            <a:spLocks noGrp="1"/>
          </p:cNvSpPr>
          <p:nvPr>
            <p:ph sz="half" idx="1"/>
          </p:nvPr>
        </p:nvSpPr>
        <p:spPr>
          <a:xfrm>
            <a:off x="457200" y="1368611"/>
            <a:ext cx="4038600" cy="5267194"/>
          </a:xfrm>
        </p:spPr>
        <p:txBody>
          <a:bodyPr>
            <a:normAutofit fontScale="70000" lnSpcReduction="20000"/>
          </a:bodyPr>
          <a:lstStyle/>
          <a:p>
            <a:pPr lvl="1"/>
            <a:r>
              <a:rPr lang="en-US" sz="2600" b="1" dirty="0"/>
              <a:t>Ball position:</a:t>
            </a:r>
            <a:r>
              <a:rPr lang="en-US" sz="2600" dirty="0"/>
              <a:t> The ball should be played off the front foot. </a:t>
            </a:r>
            <a:r>
              <a:rPr lang="en-US" sz="2600" dirty="0" smtClean="0"/>
              <a:t>This </a:t>
            </a:r>
            <a:r>
              <a:rPr lang="en-US" sz="2600" dirty="0"/>
              <a:t>will automatically open your club face and set your hands behind the ball.</a:t>
            </a:r>
          </a:p>
          <a:p>
            <a:pPr lvl="1"/>
            <a:r>
              <a:rPr lang="en-US" sz="2600" b="1" dirty="0"/>
              <a:t>Hands: </a:t>
            </a:r>
            <a:r>
              <a:rPr lang="en-US" sz="2600" dirty="0"/>
              <a:t>Hands should be behind the ball. </a:t>
            </a:r>
            <a:r>
              <a:rPr lang="en-US" sz="2600" dirty="0" smtClean="0"/>
              <a:t>Grip </a:t>
            </a:r>
            <a:r>
              <a:rPr lang="en-US" sz="2600" dirty="0"/>
              <a:t>down on the club with </a:t>
            </a:r>
            <a:r>
              <a:rPr lang="en-US" sz="2600" dirty="0" smtClean="0"/>
              <a:t>your </a:t>
            </a:r>
            <a:r>
              <a:rPr lang="en-US" sz="2600" dirty="0"/>
              <a:t>hands about 2 inches from the top of the club.</a:t>
            </a:r>
          </a:p>
          <a:p>
            <a:r>
              <a:rPr lang="en-US" sz="3100" b="1" dirty="0" smtClean="0"/>
              <a:t>Hitting the shot</a:t>
            </a:r>
            <a:endParaRPr lang="en-US" sz="3100" b="1" dirty="0"/>
          </a:p>
          <a:p>
            <a:pPr lvl="1"/>
            <a:r>
              <a:rPr lang="en-US" sz="2600" dirty="0" smtClean="0"/>
              <a:t>When </a:t>
            </a:r>
            <a:r>
              <a:rPr lang="en-US" sz="2600" dirty="0"/>
              <a:t>you hit the ball, you enter the sand an inch behind the </a:t>
            </a:r>
            <a:r>
              <a:rPr lang="en-US" sz="2600" dirty="0" smtClean="0"/>
              <a:t>ball. </a:t>
            </a:r>
          </a:p>
          <a:p>
            <a:pPr lvl="1"/>
            <a:r>
              <a:rPr lang="en-US" sz="2600" dirty="0" smtClean="0"/>
              <a:t>FOLLOW </a:t>
            </a:r>
            <a:r>
              <a:rPr lang="en-US" sz="2600" dirty="0"/>
              <a:t>THROUGH to the finish like any other </a:t>
            </a:r>
            <a:r>
              <a:rPr lang="en-US" sz="2600" dirty="0" smtClean="0"/>
              <a:t>shot. </a:t>
            </a:r>
          </a:p>
          <a:p>
            <a:pPr lvl="1"/>
            <a:r>
              <a:rPr lang="en-US" sz="2600" dirty="0" smtClean="0"/>
              <a:t>Don't </a:t>
            </a:r>
            <a:r>
              <a:rPr lang="en-US" sz="2600" dirty="0"/>
              <a:t>stop the club in the sand.  </a:t>
            </a:r>
          </a:p>
          <a:p>
            <a:pPr lvl="1"/>
            <a:r>
              <a:rPr lang="en-US" sz="2600" dirty="0"/>
              <a:t>When you swing the club, swing it so your swing follows the line of your feet which is left of the target. </a:t>
            </a:r>
          </a:p>
        </p:txBody>
      </p:sp>
      <p:pic>
        <p:nvPicPr>
          <p:cNvPr id="6" name="Content Placeholder 5"/>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7856"/>
          <a:stretch/>
        </p:blipFill>
        <p:spPr>
          <a:xfrm>
            <a:off x="4580678" y="1375254"/>
            <a:ext cx="4352093" cy="2673466"/>
          </a:xfrm>
        </p:spPr>
      </p:pic>
      <p:pic>
        <p:nvPicPr>
          <p:cNvPr id="7" name="Picture 6"/>
          <p:cNvPicPr>
            <a:picLocks noChangeAspect="1"/>
          </p:cNvPicPr>
          <p:nvPr/>
        </p:nvPicPr>
        <p:blipFill rotWithShape="1">
          <a:blip r:embed="rId3"/>
          <a:srcRect t="9084" b="13380"/>
          <a:stretch/>
        </p:blipFill>
        <p:spPr>
          <a:xfrm>
            <a:off x="4580678" y="4058350"/>
            <a:ext cx="4352093" cy="2530824"/>
          </a:xfrm>
          <a:prstGeom prst="rect">
            <a:avLst/>
          </a:prstGeom>
        </p:spPr>
      </p:pic>
    </p:spTree>
    <p:extLst>
      <p:ext uri="{BB962C8B-B14F-4D97-AF65-F5344CB8AC3E}">
        <p14:creationId xmlns:p14="http://schemas.microsoft.com/office/powerpoint/2010/main" val="39646159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Heat Emergencies</a:t>
            </a:r>
          </a:p>
        </p:txBody>
      </p:sp>
      <p:pic>
        <p:nvPicPr>
          <p:cNvPr id="7" name="Content Placeholder 6"/>
          <p:cNvPicPr>
            <a:picLocks noGrp="1" noChangeAspect="1"/>
          </p:cNvPicPr>
          <p:nvPr>
            <p:ph idx="1"/>
          </p:nvPr>
        </p:nvPicPr>
        <p:blipFill>
          <a:blip r:embed="rId2"/>
          <a:stretch>
            <a:fillRect/>
          </a:stretch>
        </p:blipFill>
        <p:spPr>
          <a:xfrm>
            <a:off x="1279704" y="1749245"/>
            <a:ext cx="6586616" cy="3970330"/>
          </a:xfrm>
          <a:prstGeom prst="rect">
            <a:avLst/>
          </a:prstGeom>
        </p:spPr>
      </p:pic>
    </p:spTree>
    <p:extLst>
      <p:ext uri="{BB962C8B-B14F-4D97-AF65-F5344CB8AC3E}">
        <p14:creationId xmlns:p14="http://schemas.microsoft.com/office/powerpoint/2010/main" val="168702432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Heavy </a:t>
            </a:r>
            <a:r>
              <a:rPr lang="en-US" dirty="0"/>
              <a:t>Rough Recovery</a:t>
            </a:r>
          </a:p>
        </p:txBody>
      </p:sp>
      <p:sp>
        <p:nvSpPr>
          <p:cNvPr id="4" name="Content Placeholder 3"/>
          <p:cNvSpPr>
            <a:spLocks noGrp="1"/>
          </p:cNvSpPr>
          <p:nvPr>
            <p:ph sz="half" idx="2"/>
          </p:nvPr>
        </p:nvSpPr>
        <p:spPr>
          <a:xfrm>
            <a:off x="4419295" y="1368610"/>
            <a:ext cx="4564679" cy="5419899"/>
          </a:xfrm>
        </p:spPr>
        <p:txBody>
          <a:bodyPr>
            <a:normAutofit fontScale="85000" lnSpcReduction="10000"/>
          </a:bodyPr>
          <a:lstStyle/>
          <a:p>
            <a:r>
              <a:rPr lang="en-US" b="1" dirty="0"/>
              <a:t>How to Hit from </a:t>
            </a:r>
            <a:r>
              <a:rPr lang="en-US" b="1" dirty="0" smtClean="0"/>
              <a:t>Heavy Rough</a:t>
            </a:r>
          </a:p>
          <a:p>
            <a:pPr lvl="1"/>
            <a:r>
              <a:rPr lang="en-US" dirty="0"/>
              <a:t>For the average golfer, it is best to accept the situation, take </a:t>
            </a:r>
            <a:r>
              <a:rPr lang="en-US" dirty="0" smtClean="0"/>
              <a:t>your </a:t>
            </a:r>
            <a:r>
              <a:rPr lang="en-US" dirty="0"/>
              <a:t>medicine, and aim for the safest way back into the fairway</a:t>
            </a:r>
            <a:r>
              <a:rPr lang="en-US" dirty="0" smtClean="0"/>
              <a:t>.</a:t>
            </a:r>
          </a:p>
          <a:p>
            <a:r>
              <a:rPr lang="en-US" b="1" dirty="0"/>
              <a:t>Use a Lot of Loft</a:t>
            </a:r>
          </a:p>
          <a:p>
            <a:pPr lvl="1"/>
            <a:r>
              <a:rPr lang="en-US" dirty="0"/>
              <a:t>Depending on how deep into the </a:t>
            </a:r>
            <a:r>
              <a:rPr lang="en-US" dirty="0" smtClean="0"/>
              <a:t>rough the </a:t>
            </a:r>
            <a:r>
              <a:rPr lang="en-US" dirty="0"/>
              <a:t>ball is located, and how far away from the fairway you are you may elect to take the club with the highest loft in your bag.</a:t>
            </a:r>
          </a:p>
          <a:p>
            <a:pPr lvl="1"/>
            <a:r>
              <a:rPr lang="en-US" dirty="0"/>
              <a:t>That means taking your lob or sand wedge, which should give you between 60 and 56 degrees of loft, and the best chance to see the ball fly out of the </a:t>
            </a:r>
            <a:r>
              <a:rPr lang="en-US" dirty="0" smtClean="0"/>
              <a:t>rough </a:t>
            </a:r>
            <a:r>
              <a:rPr lang="en-US" dirty="0"/>
              <a:t>and back into safety.</a:t>
            </a:r>
          </a:p>
          <a:p>
            <a:endParaRPr lang="en-US" b="1" dirty="0"/>
          </a:p>
          <a:p>
            <a:endParaRPr lang="en-US" dirty="0"/>
          </a:p>
        </p:txBody>
      </p:sp>
      <p:pic>
        <p:nvPicPr>
          <p:cNvPr id="7" name="Content Placeholder 6"/>
          <p:cNvPicPr>
            <a:picLocks noGrp="1" noChangeAspect="1"/>
          </p:cNvPicPr>
          <p:nvPr>
            <p:ph sz="half" idx="1"/>
          </p:nvPr>
        </p:nvPicPr>
        <p:blipFill>
          <a:blip r:embed="rId2"/>
          <a:stretch>
            <a:fillRect/>
          </a:stretch>
        </p:blipFill>
        <p:spPr>
          <a:xfrm>
            <a:off x="296260" y="1293631"/>
            <a:ext cx="4038600" cy="2120265"/>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5323" t="6365" r="17844" b="10296"/>
          <a:stretch/>
        </p:blipFill>
        <p:spPr>
          <a:xfrm>
            <a:off x="1093920" y="3569103"/>
            <a:ext cx="2443280" cy="3046769"/>
          </a:xfrm>
          <a:prstGeom prst="rect">
            <a:avLst/>
          </a:prstGeom>
        </p:spPr>
      </p:pic>
    </p:spTree>
    <p:extLst>
      <p:ext uri="{BB962C8B-B14F-4D97-AF65-F5344CB8AC3E}">
        <p14:creationId xmlns:p14="http://schemas.microsoft.com/office/powerpoint/2010/main" val="391492794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Heavy </a:t>
            </a:r>
            <a:r>
              <a:rPr lang="en-US" dirty="0"/>
              <a:t>Rough Recovery</a:t>
            </a:r>
          </a:p>
        </p:txBody>
      </p:sp>
      <p:sp>
        <p:nvSpPr>
          <p:cNvPr id="3" name="Content Placeholder 2"/>
          <p:cNvSpPr>
            <a:spLocks noGrp="1"/>
          </p:cNvSpPr>
          <p:nvPr>
            <p:ph sz="half" idx="1"/>
          </p:nvPr>
        </p:nvSpPr>
        <p:spPr>
          <a:xfrm>
            <a:off x="457200" y="1368611"/>
            <a:ext cx="4038600" cy="5267194"/>
          </a:xfrm>
        </p:spPr>
        <p:txBody>
          <a:bodyPr>
            <a:normAutofit fontScale="85000" lnSpcReduction="20000"/>
          </a:bodyPr>
          <a:lstStyle/>
          <a:p>
            <a:r>
              <a:rPr lang="en-US" b="1" dirty="0"/>
              <a:t>Position the Ball Back in your Stance</a:t>
            </a:r>
          </a:p>
          <a:p>
            <a:pPr lvl="1"/>
            <a:r>
              <a:rPr lang="en-US" dirty="0"/>
              <a:t>In order to minimize the slowing effect of the grass on your club speed you can position the ball a little further back in your stance.</a:t>
            </a:r>
          </a:p>
          <a:p>
            <a:pPr lvl="1"/>
            <a:r>
              <a:rPr lang="en-US" dirty="0"/>
              <a:t>Hitting the ball sooner in the swing arc will translate into fewer grass blades catching your </a:t>
            </a:r>
            <a:r>
              <a:rPr lang="en-US" dirty="0" smtClean="0"/>
              <a:t>club head </a:t>
            </a:r>
            <a:r>
              <a:rPr lang="en-US" dirty="0"/>
              <a:t>before it strikes the ball.</a:t>
            </a:r>
          </a:p>
          <a:p>
            <a:pPr lvl="1"/>
            <a:r>
              <a:rPr lang="en-US" dirty="0"/>
              <a:t>All in all, doing so should help in keeping your </a:t>
            </a:r>
            <a:r>
              <a:rPr lang="en-US" dirty="0" smtClean="0"/>
              <a:t>club head </a:t>
            </a:r>
            <a:r>
              <a:rPr lang="en-US" dirty="0"/>
              <a:t>speed, or at least the speed reduction – if any – will occur after you strike the ball and after the ball is airborne.</a:t>
            </a:r>
          </a:p>
          <a:p>
            <a:pPr lvl="1"/>
            <a:endParaRPr lang="en-US" dirty="0"/>
          </a:p>
        </p:txBody>
      </p:sp>
      <p:pic>
        <p:nvPicPr>
          <p:cNvPr id="7" name="Content Placeholder 6"/>
          <p:cNvPicPr>
            <a:picLocks noGrp="1" noChangeAspect="1"/>
          </p:cNvPicPr>
          <p:nvPr>
            <p:ph sz="half" idx="2"/>
          </p:nvPr>
        </p:nvPicPr>
        <p:blipFill>
          <a:blip r:embed="rId2"/>
          <a:stretch>
            <a:fillRect/>
          </a:stretch>
        </p:blipFill>
        <p:spPr>
          <a:xfrm>
            <a:off x="4648200" y="1560458"/>
            <a:ext cx="4199540" cy="4212246"/>
          </a:xfrm>
          <a:prstGeom prst="rect">
            <a:avLst/>
          </a:prstGeom>
        </p:spPr>
      </p:pic>
    </p:spTree>
    <p:extLst>
      <p:ext uri="{BB962C8B-B14F-4D97-AF65-F5344CB8AC3E}">
        <p14:creationId xmlns:p14="http://schemas.microsoft.com/office/powerpoint/2010/main" val="206796353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Heavy </a:t>
            </a:r>
            <a:r>
              <a:rPr lang="en-US" dirty="0"/>
              <a:t>Rough Recovery</a:t>
            </a:r>
          </a:p>
        </p:txBody>
      </p:sp>
      <p:sp>
        <p:nvSpPr>
          <p:cNvPr id="4" name="Content Placeholder 3"/>
          <p:cNvSpPr>
            <a:spLocks noGrp="1"/>
          </p:cNvSpPr>
          <p:nvPr>
            <p:ph sz="half" idx="2"/>
          </p:nvPr>
        </p:nvSpPr>
        <p:spPr/>
        <p:txBody>
          <a:bodyPr>
            <a:normAutofit fontScale="85000" lnSpcReduction="10000"/>
          </a:bodyPr>
          <a:lstStyle/>
          <a:p>
            <a:r>
              <a:rPr lang="en-US" b="1" dirty="0"/>
              <a:t>Stand a Little Closer to the Ball</a:t>
            </a:r>
          </a:p>
          <a:p>
            <a:pPr lvl="1"/>
            <a:r>
              <a:rPr lang="en-US" dirty="0"/>
              <a:t>Standing closer to the ball than you normally would will position the shaft of your club in a more upright position. </a:t>
            </a:r>
            <a:endParaRPr lang="en-US" dirty="0" smtClean="0"/>
          </a:p>
          <a:p>
            <a:pPr lvl="1"/>
            <a:r>
              <a:rPr lang="en-US" dirty="0" smtClean="0"/>
              <a:t>A </a:t>
            </a:r>
            <a:r>
              <a:rPr lang="en-US" dirty="0"/>
              <a:t>club that is more upright will be coming down towards the ball in a more vertical fashion.</a:t>
            </a:r>
          </a:p>
          <a:p>
            <a:pPr lvl="1"/>
            <a:r>
              <a:rPr lang="en-US" dirty="0"/>
              <a:t>Coming in vertically will reduce the amount of grass that will touch your </a:t>
            </a:r>
            <a:r>
              <a:rPr lang="en-US" dirty="0" smtClean="0"/>
              <a:t>club head</a:t>
            </a:r>
            <a:r>
              <a:rPr lang="en-US" dirty="0"/>
              <a:t>, which would slow it down in the process.</a:t>
            </a:r>
          </a:p>
          <a:p>
            <a:endParaRPr lang="en-US" dirty="0"/>
          </a:p>
        </p:txBody>
      </p:sp>
      <p:pic>
        <p:nvPicPr>
          <p:cNvPr id="5" name="Content Placeholder 4"/>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r="20800"/>
          <a:stretch/>
        </p:blipFill>
        <p:spPr>
          <a:xfrm>
            <a:off x="296260" y="1443835"/>
            <a:ext cx="3809390" cy="4809838"/>
          </a:xfrm>
        </p:spPr>
      </p:pic>
    </p:spTree>
    <p:extLst>
      <p:ext uri="{BB962C8B-B14F-4D97-AF65-F5344CB8AC3E}">
        <p14:creationId xmlns:p14="http://schemas.microsoft.com/office/powerpoint/2010/main" val="26808655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Heavy </a:t>
            </a:r>
            <a:r>
              <a:rPr lang="en-US" dirty="0"/>
              <a:t>Rough Recovery</a:t>
            </a:r>
          </a:p>
        </p:txBody>
      </p:sp>
      <p:pic>
        <p:nvPicPr>
          <p:cNvPr id="5" name="Content Placeholder 4"/>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r="18702"/>
          <a:stretch/>
        </p:blipFill>
        <p:spPr>
          <a:xfrm>
            <a:off x="4572000" y="1291130"/>
            <a:ext cx="3894130" cy="4789933"/>
          </a:xfrm>
        </p:spPr>
      </p:pic>
      <p:sp>
        <p:nvSpPr>
          <p:cNvPr id="3" name="Content Placeholder 2"/>
          <p:cNvSpPr>
            <a:spLocks noGrp="1"/>
          </p:cNvSpPr>
          <p:nvPr>
            <p:ph sz="half" idx="1"/>
          </p:nvPr>
        </p:nvSpPr>
        <p:spPr/>
        <p:txBody>
          <a:bodyPr>
            <a:normAutofit fontScale="85000" lnSpcReduction="10000"/>
          </a:bodyPr>
          <a:lstStyle/>
          <a:p>
            <a:r>
              <a:rPr lang="en-US" b="1" dirty="0"/>
              <a:t>Open the Clubface a Little</a:t>
            </a:r>
          </a:p>
          <a:p>
            <a:pPr lvl="1"/>
            <a:r>
              <a:rPr lang="en-US" dirty="0"/>
              <a:t>Opening the clubface at address slightly will help counter the twisting effect the grass will have on your </a:t>
            </a:r>
            <a:r>
              <a:rPr lang="en-US" dirty="0" smtClean="0"/>
              <a:t>club head</a:t>
            </a:r>
            <a:r>
              <a:rPr lang="en-US" dirty="0"/>
              <a:t>.</a:t>
            </a:r>
          </a:p>
          <a:p>
            <a:pPr lvl="1"/>
            <a:r>
              <a:rPr lang="en-US" dirty="0"/>
              <a:t>Indeed, grass will tend to grip the heel of your </a:t>
            </a:r>
            <a:r>
              <a:rPr lang="en-US" dirty="0" smtClean="0"/>
              <a:t>club head </a:t>
            </a:r>
            <a:r>
              <a:rPr lang="en-US" dirty="0"/>
              <a:t>first, will twist it and put your club in a closed position.</a:t>
            </a:r>
          </a:p>
          <a:p>
            <a:pPr lvl="1"/>
            <a:r>
              <a:rPr lang="en-US" dirty="0"/>
              <a:t>Address this by opening the clubface a little and raise your chances that your club will be square when it hits the ball.</a:t>
            </a:r>
          </a:p>
          <a:p>
            <a:endParaRPr lang="en-US" dirty="0"/>
          </a:p>
        </p:txBody>
      </p:sp>
    </p:spTree>
    <p:extLst>
      <p:ext uri="{BB962C8B-B14F-4D97-AF65-F5344CB8AC3E}">
        <p14:creationId xmlns:p14="http://schemas.microsoft.com/office/powerpoint/2010/main" val="411870889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Heavy </a:t>
            </a:r>
            <a:r>
              <a:rPr lang="en-US" dirty="0"/>
              <a:t>Rough Recovery</a:t>
            </a:r>
          </a:p>
        </p:txBody>
      </p:sp>
      <p:sp>
        <p:nvSpPr>
          <p:cNvPr id="4" name="Content Placeholder 3"/>
          <p:cNvSpPr>
            <a:spLocks noGrp="1"/>
          </p:cNvSpPr>
          <p:nvPr>
            <p:ph sz="half" idx="2"/>
          </p:nvPr>
        </p:nvSpPr>
        <p:spPr/>
        <p:txBody>
          <a:bodyPr>
            <a:normAutofit fontScale="85000" lnSpcReduction="10000"/>
          </a:bodyPr>
          <a:lstStyle/>
          <a:p>
            <a:r>
              <a:rPr lang="en-US" b="1" dirty="0"/>
              <a:t>Hold the Club Tightly</a:t>
            </a:r>
          </a:p>
          <a:p>
            <a:pPr lvl="1"/>
            <a:r>
              <a:rPr lang="en-US" dirty="0"/>
              <a:t>Even if you tweak your swing so that it is more vertical than flat, your club is still going to travel through grass that will try to grip and twist your </a:t>
            </a:r>
            <a:r>
              <a:rPr lang="en-US" dirty="0" smtClean="0"/>
              <a:t>club head</a:t>
            </a:r>
            <a:r>
              <a:rPr lang="en-US" dirty="0"/>
              <a:t>.</a:t>
            </a:r>
          </a:p>
          <a:p>
            <a:pPr lvl="1"/>
            <a:r>
              <a:rPr lang="en-US" dirty="0"/>
              <a:t>In order to maintain the clubface in its correct angle grip the club more tightly than you normally would.</a:t>
            </a:r>
          </a:p>
          <a:p>
            <a:pPr lvl="1"/>
            <a:r>
              <a:rPr lang="en-US" dirty="0"/>
              <a:t>This will allow you to power through the grass without too much impact into your club and ultimately into your shot.</a:t>
            </a:r>
          </a:p>
          <a:p>
            <a:endParaRPr lang="en-US" dirty="0"/>
          </a:p>
        </p:txBody>
      </p:sp>
      <p:pic>
        <p:nvPicPr>
          <p:cNvPr id="5" name="Content Placeholder 4"/>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b="12508"/>
          <a:stretch/>
        </p:blipFill>
        <p:spPr>
          <a:xfrm>
            <a:off x="296260" y="1749245"/>
            <a:ext cx="4562206" cy="3991581"/>
          </a:xfrm>
        </p:spPr>
      </p:pic>
    </p:spTree>
    <p:extLst>
      <p:ext uri="{BB962C8B-B14F-4D97-AF65-F5344CB8AC3E}">
        <p14:creationId xmlns:p14="http://schemas.microsoft.com/office/powerpoint/2010/main" val="289286553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Heavy </a:t>
            </a:r>
            <a:r>
              <a:rPr lang="en-US" dirty="0"/>
              <a:t>Rough Recovery</a:t>
            </a:r>
          </a:p>
        </p:txBody>
      </p:sp>
      <p:sp>
        <p:nvSpPr>
          <p:cNvPr id="3" name="Content Placeholder 2"/>
          <p:cNvSpPr>
            <a:spLocks noGrp="1"/>
          </p:cNvSpPr>
          <p:nvPr>
            <p:ph sz="half" idx="1"/>
          </p:nvPr>
        </p:nvSpPr>
        <p:spPr/>
        <p:txBody>
          <a:bodyPr>
            <a:normAutofit fontScale="85000" lnSpcReduction="20000"/>
          </a:bodyPr>
          <a:lstStyle/>
          <a:p>
            <a:r>
              <a:rPr lang="en-US" b="1" dirty="0"/>
              <a:t>Swing Hard</a:t>
            </a:r>
          </a:p>
          <a:p>
            <a:pPr lvl="1"/>
            <a:r>
              <a:rPr lang="en-US" dirty="0"/>
              <a:t>Again, you’ll need for your </a:t>
            </a:r>
            <a:r>
              <a:rPr lang="en-US" dirty="0" smtClean="0"/>
              <a:t>club head </a:t>
            </a:r>
            <a:r>
              <a:rPr lang="en-US" dirty="0"/>
              <a:t>to travel through a lot of thick and long grass on its way to the ball.</a:t>
            </a:r>
          </a:p>
          <a:p>
            <a:pPr lvl="1"/>
            <a:r>
              <a:rPr lang="en-US" dirty="0"/>
              <a:t>And that grass will slow down your club significantly so you’ll need plenty of club speed to go through it all.</a:t>
            </a:r>
          </a:p>
          <a:p>
            <a:pPr lvl="1"/>
            <a:r>
              <a:rPr lang="en-US" dirty="0"/>
              <a:t>Therefore, don’t try a little delicate swing but rather go for it and swing hard at the ball. </a:t>
            </a:r>
            <a:endParaRPr lang="en-US" dirty="0" smtClean="0"/>
          </a:p>
          <a:p>
            <a:pPr lvl="1"/>
            <a:r>
              <a:rPr lang="en-US" dirty="0" smtClean="0"/>
              <a:t>Even </a:t>
            </a:r>
            <a:r>
              <a:rPr lang="en-US" dirty="0"/>
              <a:t>with a faster swing, the tall grass may not even allow for a follow through, which is fine in these circumstance.</a:t>
            </a:r>
          </a:p>
          <a:p>
            <a:endParaRPr lang="en-US" dirty="0"/>
          </a:p>
        </p:txBody>
      </p:sp>
      <p:pic>
        <p:nvPicPr>
          <p:cNvPr id="7" name="Content Placeholder 6"/>
          <p:cNvPicPr>
            <a:picLocks noGrp="1" noChangeAspect="1"/>
          </p:cNvPicPr>
          <p:nvPr>
            <p:ph sz="half" idx="2"/>
          </p:nvPr>
        </p:nvPicPr>
        <p:blipFill>
          <a:blip r:embed="rId2"/>
          <a:stretch>
            <a:fillRect/>
          </a:stretch>
        </p:blipFill>
        <p:spPr>
          <a:xfrm>
            <a:off x="4648200" y="1628789"/>
            <a:ext cx="4199540" cy="4405856"/>
          </a:xfrm>
          <a:prstGeom prst="rect">
            <a:avLst/>
          </a:prstGeom>
        </p:spPr>
      </p:pic>
    </p:spTree>
    <p:extLst>
      <p:ext uri="{BB962C8B-B14F-4D97-AF65-F5344CB8AC3E}">
        <p14:creationId xmlns:p14="http://schemas.microsoft.com/office/powerpoint/2010/main" val="26620722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Sound </a:t>
            </a:r>
            <a:r>
              <a:rPr lang="en-US" dirty="0"/>
              <a:t>Putting Stroke</a:t>
            </a:r>
          </a:p>
        </p:txBody>
      </p:sp>
      <p:pic>
        <p:nvPicPr>
          <p:cNvPr id="6" name="Content Placeholder 5">
            <a:hlinkClick r:id="rId2"/>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17900" y="1443835"/>
            <a:ext cx="6145340" cy="4609005"/>
          </a:xfrm>
        </p:spPr>
      </p:pic>
      <p:sp>
        <p:nvSpPr>
          <p:cNvPr id="7" name="Rectangle 6"/>
          <p:cNvSpPr/>
          <p:nvPr/>
        </p:nvSpPr>
        <p:spPr>
          <a:xfrm>
            <a:off x="1517900" y="6052840"/>
            <a:ext cx="6145340" cy="369332"/>
          </a:xfrm>
          <a:prstGeom prst="rect">
            <a:avLst/>
          </a:prstGeom>
        </p:spPr>
        <p:txBody>
          <a:bodyPr wrap="square">
            <a:spAutoFit/>
          </a:bodyPr>
          <a:lstStyle/>
          <a:p>
            <a:r>
              <a:rPr lang="en-US" dirty="0"/>
              <a:t>Watch </a:t>
            </a:r>
            <a:r>
              <a:rPr lang="en-US" dirty="0" smtClean="0"/>
              <a:t>“Golf Putting Simplified” video </a:t>
            </a:r>
            <a:r>
              <a:rPr lang="en-US" dirty="0"/>
              <a:t>by clicking on the </a:t>
            </a:r>
            <a:r>
              <a:rPr lang="en-US" dirty="0" smtClean="0"/>
              <a:t>image.</a:t>
            </a:r>
            <a:endParaRPr lang="en-US" dirty="0"/>
          </a:p>
        </p:txBody>
      </p:sp>
    </p:spTree>
    <p:extLst>
      <p:ext uri="{BB962C8B-B14F-4D97-AF65-F5344CB8AC3E}">
        <p14:creationId xmlns:p14="http://schemas.microsoft.com/office/powerpoint/2010/main" val="187798334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Requirement </a:t>
            </a:r>
            <a:r>
              <a:rPr lang="en-US" dirty="0" smtClean="0"/>
              <a:t>#2 F</a:t>
            </a:r>
            <a:endParaRPr lang="en-US" dirty="0"/>
          </a:p>
        </p:txBody>
      </p:sp>
      <p:sp>
        <p:nvSpPr>
          <p:cNvPr id="3" name="Content Placeholder 2"/>
          <p:cNvSpPr>
            <a:spLocks noGrp="1"/>
          </p:cNvSpPr>
          <p:nvPr>
            <p:ph idx="1"/>
          </p:nvPr>
        </p:nvSpPr>
        <p:spPr/>
        <p:txBody>
          <a:bodyPr/>
          <a:lstStyle/>
          <a:p>
            <a:pPr marL="0" indent="0">
              <a:buNone/>
            </a:pPr>
            <a:r>
              <a:rPr lang="en-US" dirty="0"/>
              <a:t>Play a minimum of two nine-hole rounds or one 18-hole round of golf with another golfer about your age and with your counselor, or an adult approved by your counselor. Do the following: : </a:t>
            </a:r>
          </a:p>
          <a:p>
            <a:pPr marL="971550" lvl="1" indent="-514350">
              <a:buFont typeface="+mj-lt"/>
              <a:buAutoNum type="alphaLcPeriod"/>
            </a:pPr>
            <a:r>
              <a:rPr lang="en-US" sz="2400" dirty="0"/>
              <a:t>Follow the "Rules of Golf".</a:t>
            </a:r>
          </a:p>
          <a:p>
            <a:pPr marL="971550" lvl="1" indent="-514350">
              <a:buFont typeface="+mj-lt"/>
              <a:buAutoNum type="alphaLcPeriod"/>
            </a:pPr>
            <a:r>
              <a:rPr lang="en-US" sz="2400" dirty="0"/>
              <a:t>Practice good golf etiquette. </a:t>
            </a:r>
          </a:p>
          <a:p>
            <a:pPr marL="971550" lvl="1" indent="-514350">
              <a:buFont typeface="+mj-lt"/>
              <a:buAutoNum type="alphaLcPeriod"/>
            </a:pPr>
            <a:r>
              <a:rPr lang="en-US" sz="2400" dirty="0"/>
              <a:t>Show respect to fellow golfers, committee, sponsor, and gallery.</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6260" y="78630"/>
            <a:ext cx="916230" cy="916230"/>
          </a:xfrm>
          <a:prstGeom prst="rect">
            <a:avLst/>
          </a:prstGeom>
        </p:spPr>
      </p:pic>
    </p:spTree>
    <p:extLst>
      <p:ext uri="{BB962C8B-B14F-4D97-AF65-F5344CB8AC3E}">
        <p14:creationId xmlns:p14="http://schemas.microsoft.com/office/powerpoint/2010/main" val="2582523463"/>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Area </a:t>
            </a:r>
            <a:r>
              <a:rPr lang="en-US" dirty="0"/>
              <a:t>Golf Courses</a:t>
            </a:r>
          </a:p>
        </p:txBody>
      </p:sp>
      <p:sp>
        <p:nvSpPr>
          <p:cNvPr id="5" name="Content Placeholder 4"/>
          <p:cNvSpPr>
            <a:spLocks noGrp="1"/>
          </p:cNvSpPr>
          <p:nvPr>
            <p:ph sz="half" idx="1"/>
          </p:nvPr>
        </p:nvSpPr>
        <p:spPr>
          <a:xfrm>
            <a:off x="448965" y="3581705"/>
            <a:ext cx="4038600" cy="1832461"/>
          </a:xfrm>
        </p:spPr>
        <p:txBody>
          <a:bodyPr/>
          <a:lstStyle/>
          <a:p>
            <a:pPr marL="0" indent="0" algn="ctr">
              <a:buNone/>
            </a:pPr>
            <a:r>
              <a:rPr lang="en-US" dirty="0" smtClean="0"/>
              <a:t>Click on PGA.com above to locate golf courses near your location.</a:t>
            </a:r>
            <a:endParaRPr lang="en-US" dirty="0"/>
          </a:p>
        </p:txBody>
      </p:sp>
      <p:pic>
        <p:nvPicPr>
          <p:cNvPr id="7" name="Content Placeholder 6">
            <a:hlinkClick r:id="rId2"/>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20833" b="25000"/>
          <a:stretch/>
        </p:blipFill>
        <p:spPr>
          <a:xfrm>
            <a:off x="635805" y="1596540"/>
            <a:ext cx="3664920" cy="1985165"/>
          </a:xfr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0935" y="1291130"/>
            <a:ext cx="3595752" cy="4879591"/>
          </a:xfrm>
          <a:prstGeom prst="rect">
            <a:avLst/>
          </a:prstGeom>
        </p:spPr>
      </p:pic>
      <p:sp>
        <p:nvSpPr>
          <p:cNvPr id="4" name="TextBox 3"/>
          <p:cNvSpPr txBox="1"/>
          <p:nvPr/>
        </p:nvSpPr>
        <p:spPr>
          <a:xfrm>
            <a:off x="4915810" y="4345230"/>
            <a:ext cx="2290575" cy="646331"/>
          </a:xfrm>
          <a:prstGeom prst="rect">
            <a:avLst/>
          </a:prstGeom>
          <a:noFill/>
        </p:spPr>
        <p:txBody>
          <a:bodyPr wrap="square" rtlCol="0">
            <a:spAutoFit/>
          </a:bodyPr>
          <a:lstStyle/>
          <a:p>
            <a:pPr algn="ctr"/>
            <a:r>
              <a:rPr lang="en-US" dirty="0" smtClean="0"/>
              <a:t>Stone Ridge Golf Club</a:t>
            </a:r>
          </a:p>
          <a:p>
            <a:pPr algn="ctr"/>
            <a:r>
              <a:rPr lang="en-US" dirty="0" smtClean="0"/>
              <a:t>Bowling Green, OH</a:t>
            </a:r>
            <a:endParaRPr lang="en-US" dirty="0"/>
          </a:p>
        </p:txBody>
      </p:sp>
    </p:spTree>
    <p:extLst>
      <p:ext uri="{BB962C8B-B14F-4D97-AF65-F5344CB8AC3E}">
        <p14:creationId xmlns:p14="http://schemas.microsoft.com/office/powerpoint/2010/main" val="3497502825"/>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Requirement </a:t>
            </a:r>
            <a:r>
              <a:rPr lang="en-US" dirty="0" smtClean="0"/>
              <a:t>#2 G</a:t>
            </a:r>
            <a:endParaRPr lang="en-US" dirty="0"/>
          </a:p>
        </p:txBody>
      </p:sp>
      <p:sp>
        <p:nvSpPr>
          <p:cNvPr id="3" name="Content Placeholder 2"/>
          <p:cNvSpPr>
            <a:spLocks noGrp="1"/>
          </p:cNvSpPr>
          <p:nvPr>
            <p:ph idx="1"/>
          </p:nvPr>
        </p:nvSpPr>
        <p:spPr>
          <a:xfrm>
            <a:off x="448965" y="1892810"/>
            <a:ext cx="8246070" cy="4275740"/>
          </a:xfrm>
        </p:spPr>
        <p:txBody>
          <a:bodyPr/>
          <a:lstStyle/>
          <a:p>
            <a:pPr marL="0" indent="0">
              <a:buNone/>
            </a:pPr>
            <a:r>
              <a:rPr lang="en-US" dirty="0"/>
              <a:t>Discuss with your counselor vocational opportunities related to golf.</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6260" y="78630"/>
            <a:ext cx="916230" cy="91623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6885" y="3123590"/>
            <a:ext cx="4250230" cy="2948597"/>
          </a:xfrm>
          <a:prstGeom prst="rect">
            <a:avLst/>
          </a:prstGeom>
        </p:spPr>
      </p:pic>
    </p:spTree>
    <p:extLst>
      <p:ext uri="{BB962C8B-B14F-4D97-AF65-F5344CB8AC3E}">
        <p14:creationId xmlns:p14="http://schemas.microsoft.com/office/powerpoint/2010/main" val="7431464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Heat Exhaustion</a:t>
            </a:r>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71805" y="1368425"/>
            <a:ext cx="3991390" cy="4757738"/>
          </a:xfrm>
        </p:spPr>
      </p:pic>
      <p:sp>
        <p:nvSpPr>
          <p:cNvPr id="3" name="Content Placeholder 2"/>
          <p:cNvSpPr>
            <a:spLocks noGrp="1"/>
          </p:cNvSpPr>
          <p:nvPr>
            <p:ph sz="half" idx="1"/>
          </p:nvPr>
        </p:nvSpPr>
        <p:spPr/>
        <p:txBody>
          <a:bodyPr/>
          <a:lstStyle/>
          <a:p>
            <a:r>
              <a:rPr lang="en-US" sz="2400" dirty="0"/>
              <a:t>Heat exhaustion symptoms:</a:t>
            </a:r>
          </a:p>
          <a:p>
            <a:pPr lvl="1"/>
            <a:r>
              <a:rPr lang="en-US" sz="2000" dirty="0">
                <a:cs typeface="Arial" panose="020B0604020202020204" pitchFamily="34" charset="0"/>
              </a:rPr>
              <a:t>Heavy sweating</a:t>
            </a:r>
          </a:p>
          <a:p>
            <a:pPr lvl="1"/>
            <a:r>
              <a:rPr lang="en-US" sz="2000" dirty="0">
                <a:cs typeface="Arial" panose="020B0604020202020204" pitchFamily="34" charset="0"/>
              </a:rPr>
              <a:t>Thirst</a:t>
            </a:r>
          </a:p>
          <a:p>
            <a:pPr lvl="1"/>
            <a:r>
              <a:rPr lang="en-US" sz="2000" dirty="0">
                <a:cs typeface="Arial" panose="020B0604020202020204" pitchFamily="34" charset="0"/>
              </a:rPr>
              <a:t>Fatigue</a:t>
            </a:r>
          </a:p>
          <a:p>
            <a:pPr lvl="1"/>
            <a:r>
              <a:rPr lang="en-US" sz="2000" dirty="0">
                <a:cs typeface="Arial" panose="020B0604020202020204" pitchFamily="34" charset="0"/>
              </a:rPr>
              <a:t>Heat cramps</a:t>
            </a:r>
          </a:p>
          <a:p>
            <a:pPr lvl="1"/>
            <a:r>
              <a:rPr lang="en-US" sz="2000" dirty="0">
                <a:cs typeface="Arial" panose="020B0604020202020204" pitchFamily="34" charset="0"/>
              </a:rPr>
              <a:t>Headache</a:t>
            </a:r>
          </a:p>
          <a:p>
            <a:pPr lvl="1"/>
            <a:r>
              <a:rPr lang="en-US" sz="2000" dirty="0">
                <a:cs typeface="Arial" panose="020B0604020202020204" pitchFamily="34" charset="0"/>
              </a:rPr>
              <a:t>Dizziness</a:t>
            </a:r>
          </a:p>
          <a:p>
            <a:pPr lvl="1"/>
            <a:r>
              <a:rPr lang="en-US" sz="2000" dirty="0">
                <a:cs typeface="Arial" panose="020B0604020202020204" pitchFamily="34" charset="0"/>
              </a:rPr>
              <a:t>Nausea</a:t>
            </a:r>
          </a:p>
          <a:p>
            <a:pPr lvl="1"/>
            <a:r>
              <a:rPr lang="en-US" sz="2000" dirty="0">
                <a:cs typeface="Arial" panose="020B0604020202020204" pitchFamily="34" charset="0"/>
              </a:rPr>
              <a:t>Vomiting</a:t>
            </a:r>
          </a:p>
          <a:p>
            <a:pPr lvl="1"/>
            <a:endParaRPr lang="en-US" dirty="0"/>
          </a:p>
        </p:txBody>
      </p:sp>
    </p:spTree>
    <p:extLst>
      <p:ext uri="{BB962C8B-B14F-4D97-AF65-F5344CB8AC3E}">
        <p14:creationId xmlns:p14="http://schemas.microsoft.com/office/powerpoint/2010/main" val="184707561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Job </a:t>
            </a:r>
            <a:r>
              <a:rPr lang="en-US" dirty="0"/>
              <a:t>Opportunities</a:t>
            </a:r>
          </a:p>
        </p:txBody>
      </p:sp>
      <p:sp>
        <p:nvSpPr>
          <p:cNvPr id="3" name="Content Placeholder 2"/>
          <p:cNvSpPr>
            <a:spLocks noGrp="1"/>
          </p:cNvSpPr>
          <p:nvPr>
            <p:ph sz="half" idx="1"/>
          </p:nvPr>
        </p:nvSpPr>
        <p:spPr/>
        <p:txBody>
          <a:bodyPr>
            <a:normAutofit fontScale="92500"/>
          </a:bodyPr>
          <a:lstStyle/>
          <a:p>
            <a:r>
              <a:rPr lang="en-US" dirty="0"/>
              <a:t>Club Professional</a:t>
            </a:r>
          </a:p>
          <a:p>
            <a:pPr lvl="1"/>
            <a:r>
              <a:rPr lang="en-US" dirty="0"/>
              <a:t>Most golf professionals serve at public and private courses where they provide lessons, operate golf shops, direct staff, and help conduct tournaments.</a:t>
            </a:r>
          </a:p>
          <a:p>
            <a:pPr lvl="1"/>
            <a:r>
              <a:rPr lang="en-US" dirty="0"/>
              <a:t>A club professional must attend schools conducted by the PGA, pass playing tests, and complete an apprentice program.</a:t>
            </a:r>
          </a:p>
        </p:txBody>
      </p:sp>
      <p:pic>
        <p:nvPicPr>
          <p:cNvPr id="8" name="Content Placeholder 7">
            <a:extLst>
              <a:ext uri="{FF2B5EF4-FFF2-40B4-BE49-F238E27FC236}">
                <a16:creationId xmlns="" xmlns:a16="http://schemas.microsoft.com/office/drawing/2014/main" id="{C20D62F4-77F3-4E98-B020-34E33A8A444A}"/>
              </a:ext>
            </a:extLst>
          </p:cNvPr>
          <p:cNvPicPr>
            <a:picLocks noGrp="1" noChangeAspect="1"/>
          </p:cNvPicPr>
          <p:nvPr>
            <p:ph sz="half" idx="2"/>
          </p:nvPr>
        </p:nvPicPr>
        <p:blipFill>
          <a:blip r:embed="rId2"/>
          <a:stretch>
            <a:fillRect/>
          </a:stretch>
        </p:blipFill>
        <p:spPr>
          <a:xfrm>
            <a:off x="4619855" y="1443835"/>
            <a:ext cx="4038600" cy="3027471"/>
          </a:xfrm>
          <a:prstGeom prst="rect">
            <a:avLst/>
          </a:prstGeom>
        </p:spPr>
      </p:pic>
    </p:spTree>
    <p:extLst>
      <p:ext uri="{BB962C8B-B14F-4D97-AF65-F5344CB8AC3E}">
        <p14:creationId xmlns:p14="http://schemas.microsoft.com/office/powerpoint/2010/main" val="262220753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Job </a:t>
            </a:r>
            <a:r>
              <a:rPr lang="en-US" dirty="0"/>
              <a:t>Opportunities</a:t>
            </a:r>
          </a:p>
        </p:txBody>
      </p:sp>
      <p:sp>
        <p:nvSpPr>
          <p:cNvPr id="4" name="Content Placeholder 3"/>
          <p:cNvSpPr>
            <a:spLocks noGrp="1"/>
          </p:cNvSpPr>
          <p:nvPr>
            <p:ph sz="half" idx="2"/>
          </p:nvPr>
        </p:nvSpPr>
        <p:spPr/>
        <p:txBody>
          <a:bodyPr>
            <a:normAutofit fontScale="85000" lnSpcReduction="20000"/>
          </a:bodyPr>
          <a:lstStyle/>
          <a:p>
            <a:r>
              <a:rPr lang="en-US" dirty="0"/>
              <a:t>Touring Professional</a:t>
            </a:r>
          </a:p>
          <a:p>
            <a:pPr lvl="1"/>
            <a:r>
              <a:rPr lang="en-US" dirty="0"/>
              <a:t>These players devote themselves to tournament play and make their living by competing for prize money.</a:t>
            </a:r>
          </a:p>
          <a:p>
            <a:pPr lvl="1"/>
            <a:r>
              <a:rPr lang="en-US" dirty="0"/>
              <a:t>They often travel nationwide and worldwide to compete.</a:t>
            </a:r>
          </a:p>
          <a:p>
            <a:pPr lvl="1"/>
            <a:r>
              <a:rPr lang="en-US" dirty="0"/>
              <a:t>The PGA, LPGA, and the LIV are the main organizations that offer the most prize money.</a:t>
            </a:r>
          </a:p>
          <a:p>
            <a:pPr lvl="1"/>
            <a:r>
              <a:rPr lang="en-US" dirty="0"/>
              <a:t>Satellite tours are available for players who are hoping to elevate their games and earn playing privileges on the larger tours.</a:t>
            </a:r>
          </a:p>
        </p:txBody>
      </p:sp>
      <p:pic>
        <p:nvPicPr>
          <p:cNvPr id="9" name="Content Placeholder 8">
            <a:extLst>
              <a:ext uri="{FF2B5EF4-FFF2-40B4-BE49-F238E27FC236}">
                <a16:creationId xmlns="" xmlns:a16="http://schemas.microsoft.com/office/drawing/2014/main" id="{C58C18DF-966C-409A-8861-CEFC50237FFA}"/>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57200" y="1727994"/>
            <a:ext cx="4038600" cy="4038600"/>
          </a:xfrm>
        </p:spPr>
      </p:pic>
    </p:spTree>
    <p:extLst>
      <p:ext uri="{BB962C8B-B14F-4D97-AF65-F5344CB8AC3E}">
        <p14:creationId xmlns:p14="http://schemas.microsoft.com/office/powerpoint/2010/main" val="417418419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Job </a:t>
            </a:r>
            <a:r>
              <a:rPr lang="en-US" dirty="0"/>
              <a:t>Opportunities</a:t>
            </a:r>
          </a:p>
        </p:txBody>
      </p:sp>
      <p:sp>
        <p:nvSpPr>
          <p:cNvPr id="3" name="Content Placeholder 2"/>
          <p:cNvSpPr>
            <a:spLocks noGrp="1"/>
          </p:cNvSpPr>
          <p:nvPr>
            <p:ph sz="half" idx="1"/>
          </p:nvPr>
        </p:nvSpPr>
        <p:spPr/>
        <p:txBody>
          <a:bodyPr>
            <a:normAutofit fontScale="92500"/>
          </a:bodyPr>
          <a:lstStyle/>
          <a:p>
            <a:r>
              <a:rPr lang="en-US" dirty="0"/>
              <a:t>Professional Instructors</a:t>
            </a:r>
          </a:p>
          <a:p>
            <a:pPr lvl="1"/>
            <a:r>
              <a:rPr lang="en-US" dirty="0"/>
              <a:t>These professionals concentrate only on teaching.</a:t>
            </a:r>
          </a:p>
          <a:p>
            <a:pPr lvl="1"/>
            <a:r>
              <a:rPr lang="en-US" dirty="0"/>
              <a:t>Many teach at instructional centers and use technology that includes video to help students improve their game.</a:t>
            </a:r>
          </a:p>
          <a:p>
            <a:pPr lvl="1"/>
            <a:r>
              <a:rPr lang="en-US" dirty="0"/>
              <a:t>Some instructors specialize in certain areas of the game, such as the short game.</a:t>
            </a:r>
          </a:p>
        </p:txBody>
      </p:sp>
      <p:pic>
        <p:nvPicPr>
          <p:cNvPr id="7" name="Content Placeholder 6">
            <a:extLst>
              <a:ext uri="{FF2B5EF4-FFF2-40B4-BE49-F238E27FC236}">
                <a16:creationId xmlns="" xmlns:a16="http://schemas.microsoft.com/office/drawing/2014/main" id="{93930A2D-EFC7-4579-BD37-17004A142A6E}"/>
              </a:ext>
            </a:extLst>
          </p:cNvPr>
          <p:cNvPicPr>
            <a:picLocks noGrp="1" noChangeAspect="1"/>
          </p:cNvPicPr>
          <p:nvPr>
            <p:ph sz="half" idx="2"/>
          </p:nvPr>
        </p:nvPicPr>
        <p:blipFill>
          <a:blip r:embed="rId2"/>
          <a:stretch>
            <a:fillRect/>
          </a:stretch>
        </p:blipFill>
        <p:spPr>
          <a:xfrm>
            <a:off x="4612540" y="1443835"/>
            <a:ext cx="4038600" cy="2885300"/>
          </a:xfrm>
          <a:prstGeom prst="rect">
            <a:avLst/>
          </a:prstGeom>
        </p:spPr>
      </p:pic>
    </p:spTree>
    <p:extLst>
      <p:ext uri="{BB962C8B-B14F-4D97-AF65-F5344CB8AC3E}">
        <p14:creationId xmlns:p14="http://schemas.microsoft.com/office/powerpoint/2010/main" val="587053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Job </a:t>
            </a:r>
            <a:r>
              <a:rPr lang="en-US" dirty="0"/>
              <a:t>Opportunities</a:t>
            </a:r>
          </a:p>
        </p:txBody>
      </p:sp>
      <p:sp>
        <p:nvSpPr>
          <p:cNvPr id="4" name="Content Placeholder 3"/>
          <p:cNvSpPr>
            <a:spLocks noGrp="1"/>
          </p:cNvSpPr>
          <p:nvPr>
            <p:ph sz="half" idx="2"/>
          </p:nvPr>
        </p:nvSpPr>
        <p:spPr>
          <a:xfrm>
            <a:off x="4648200" y="1368611"/>
            <a:ext cx="4199540" cy="4757552"/>
          </a:xfrm>
        </p:spPr>
        <p:txBody>
          <a:bodyPr>
            <a:normAutofit fontScale="92500"/>
          </a:bodyPr>
          <a:lstStyle/>
          <a:p>
            <a:r>
              <a:rPr lang="en-US" dirty="0"/>
              <a:t>Sports Psychologists</a:t>
            </a:r>
          </a:p>
          <a:p>
            <a:pPr lvl="1"/>
            <a:r>
              <a:rPr lang="en-US" dirty="0"/>
              <a:t>Because golf can be as much a mental challenge as a physical challenge, a growing number of golfers work with sports psychologists.</a:t>
            </a:r>
          </a:p>
          <a:p>
            <a:pPr lvl="1"/>
            <a:r>
              <a:rPr lang="en-US" dirty="0"/>
              <a:t>These specially trained professionals work with athletes to help them eliminate destructive mental </a:t>
            </a:r>
            <a:r>
              <a:rPr lang="en-US" dirty="0" smtClean="0"/>
              <a:t>thoughts </a:t>
            </a:r>
            <a:r>
              <a:rPr lang="en-US" dirty="0"/>
              <a:t>and concentrate on the positive </a:t>
            </a:r>
            <a:r>
              <a:rPr lang="en-US" dirty="0" smtClean="0"/>
              <a:t>thoughts</a:t>
            </a:r>
            <a:r>
              <a:rPr lang="en-US" dirty="0"/>
              <a:t>.</a:t>
            </a:r>
          </a:p>
        </p:txBody>
      </p:sp>
      <p:pic>
        <p:nvPicPr>
          <p:cNvPr id="8" name="Content Placeholder 7">
            <a:extLst>
              <a:ext uri="{FF2B5EF4-FFF2-40B4-BE49-F238E27FC236}">
                <a16:creationId xmlns="" xmlns:a16="http://schemas.microsoft.com/office/drawing/2014/main" id="{B679838C-422E-4144-B9C2-79E1E2D7F2F6}"/>
              </a:ext>
            </a:extLst>
          </p:cNvPr>
          <p:cNvPicPr>
            <a:picLocks noGrp="1" noChangeAspect="1"/>
          </p:cNvPicPr>
          <p:nvPr>
            <p:ph sz="half" idx="1"/>
          </p:nvPr>
        </p:nvPicPr>
        <p:blipFill>
          <a:blip r:embed="rId2"/>
          <a:stretch>
            <a:fillRect/>
          </a:stretch>
        </p:blipFill>
        <p:spPr>
          <a:xfrm>
            <a:off x="457200" y="1391444"/>
            <a:ext cx="4038600" cy="4711699"/>
          </a:xfrm>
          <a:prstGeom prst="rect">
            <a:avLst/>
          </a:prstGeom>
        </p:spPr>
      </p:pic>
    </p:spTree>
    <p:extLst>
      <p:ext uri="{BB962C8B-B14F-4D97-AF65-F5344CB8AC3E}">
        <p14:creationId xmlns:p14="http://schemas.microsoft.com/office/powerpoint/2010/main" val="106500699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Job </a:t>
            </a:r>
            <a:r>
              <a:rPr lang="en-US" dirty="0"/>
              <a:t>Opportunities</a:t>
            </a:r>
          </a:p>
        </p:txBody>
      </p:sp>
      <p:sp>
        <p:nvSpPr>
          <p:cNvPr id="3" name="Content Placeholder 2"/>
          <p:cNvSpPr>
            <a:spLocks noGrp="1"/>
          </p:cNvSpPr>
          <p:nvPr>
            <p:ph sz="half" idx="1"/>
          </p:nvPr>
        </p:nvSpPr>
        <p:spPr/>
        <p:txBody>
          <a:bodyPr>
            <a:normAutofit fontScale="92500"/>
          </a:bodyPr>
          <a:lstStyle/>
          <a:p>
            <a:r>
              <a:rPr lang="en-US" dirty="0"/>
              <a:t>Golf Course Architect</a:t>
            </a:r>
          </a:p>
          <a:p>
            <a:pPr lvl="1"/>
            <a:r>
              <a:rPr lang="en-US" dirty="0"/>
              <a:t>With the growing number of golf courses being built, there has been an increase in the number of golf course designers and architects.</a:t>
            </a:r>
          </a:p>
          <a:p>
            <a:pPr lvl="1"/>
            <a:r>
              <a:rPr lang="en-US" dirty="0"/>
              <a:t>Designing courses usually involves knowledge of landscaping, engineering, turf, grasses, and environmental statutes.</a:t>
            </a:r>
          </a:p>
        </p:txBody>
      </p:sp>
      <p:pic>
        <p:nvPicPr>
          <p:cNvPr id="10" name="Content Placeholder 9">
            <a:extLst>
              <a:ext uri="{FF2B5EF4-FFF2-40B4-BE49-F238E27FC236}">
                <a16:creationId xmlns="" xmlns:a16="http://schemas.microsoft.com/office/drawing/2014/main" id="{CCC9F0C6-DA58-4530-8915-7BE0E4714725}"/>
              </a:ext>
            </a:extLst>
          </p:cNvPr>
          <p:cNvPicPr>
            <a:picLocks noGrp="1" noChangeAspect="1"/>
          </p:cNvPicPr>
          <p:nvPr>
            <p:ph sz="half" idx="2"/>
          </p:nvPr>
        </p:nvPicPr>
        <p:blipFill>
          <a:blip r:embed="rId2"/>
          <a:stretch>
            <a:fillRect/>
          </a:stretch>
        </p:blipFill>
        <p:spPr>
          <a:xfrm>
            <a:off x="4650492" y="1443835"/>
            <a:ext cx="4323648" cy="2901395"/>
          </a:xfrm>
          <a:prstGeom prst="rect">
            <a:avLst/>
          </a:prstGeom>
        </p:spPr>
      </p:pic>
    </p:spTree>
    <p:extLst>
      <p:ext uri="{BB962C8B-B14F-4D97-AF65-F5344CB8AC3E}">
        <p14:creationId xmlns:p14="http://schemas.microsoft.com/office/powerpoint/2010/main" val="368002647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Job </a:t>
            </a:r>
            <a:r>
              <a:rPr lang="en-US" dirty="0"/>
              <a:t>Opportunities</a:t>
            </a:r>
          </a:p>
        </p:txBody>
      </p:sp>
      <p:sp>
        <p:nvSpPr>
          <p:cNvPr id="4" name="Content Placeholder 3"/>
          <p:cNvSpPr>
            <a:spLocks noGrp="1"/>
          </p:cNvSpPr>
          <p:nvPr>
            <p:ph sz="half" idx="2"/>
          </p:nvPr>
        </p:nvSpPr>
        <p:spPr>
          <a:xfrm>
            <a:off x="4648199" y="1368611"/>
            <a:ext cx="4335775" cy="4757552"/>
          </a:xfrm>
        </p:spPr>
        <p:txBody>
          <a:bodyPr>
            <a:normAutofit lnSpcReduction="10000"/>
          </a:bodyPr>
          <a:lstStyle/>
          <a:p>
            <a:r>
              <a:rPr lang="en-US" dirty="0"/>
              <a:t>Golf Course Management</a:t>
            </a:r>
          </a:p>
          <a:p>
            <a:pPr lvl="1"/>
            <a:r>
              <a:rPr lang="en-US" dirty="0"/>
              <a:t>Many courses being built are open to the public, and management companies often are hired to operate the clubs.</a:t>
            </a:r>
          </a:p>
          <a:p>
            <a:pPr lvl="1"/>
            <a:r>
              <a:rPr lang="en-US" dirty="0"/>
              <a:t>Many municipalities have leased their courses to management companies. </a:t>
            </a:r>
          </a:p>
          <a:p>
            <a:pPr lvl="1"/>
            <a:r>
              <a:rPr lang="en-US" dirty="0"/>
              <a:t>Management companies hire their own employees to operate the clubhouse and to maintain the course.</a:t>
            </a:r>
          </a:p>
        </p:txBody>
      </p:sp>
      <p:pic>
        <p:nvPicPr>
          <p:cNvPr id="9" name="Content Placeholder 8">
            <a:extLst>
              <a:ext uri="{FF2B5EF4-FFF2-40B4-BE49-F238E27FC236}">
                <a16:creationId xmlns="" xmlns:a16="http://schemas.microsoft.com/office/drawing/2014/main" id="{65383067-111F-4F9B-89CC-9741B45799C3}"/>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57202" y="1368611"/>
            <a:ext cx="4038600" cy="2948178"/>
          </a:xfrm>
        </p:spPr>
      </p:pic>
      <p:pic>
        <p:nvPicPr>
          <p:cNvPr id="11" name="Picture 10">
            <a:extLst>
              <a:ext uri="{FF2B5EF4-FFF2-40B4-BE49-F238E27FC236}">
                <a16:creationId xmlns="" xmlns:a16="http://schemas.microsoft.com/office/drawing/2014/main" id="{82BA0D88-2461-48BC-88F2-B476CA5E01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2" y="4394635"/>
            <a:ext cx="4038600" cy="2271057"/>
          </a:xfrm>
          <a:prstGeom prst="rect">
            <a:avLst/>
          </a:prstGeom>
        </p:spPr>
      </p:pic>
    </p:spTree>
    <p:extLst>
      <p:ext uri="{BB962C8B-B14F-4D97-AF65-F5344CB8AC3E}">
        <p14:creationId xmlns:p14="http://schemas.microsoft.com/office/powerpoint/2010/main" val="9381468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Heat Exhaustion</a:t>
            </a:r>
          </a:p>
        </p:txBody>
      </p:sp>
      <p:sp>
        <p:nvSpPr>
          <p:cNvPr id="3" name="Content Placeholder 2"/>
          <p:cNvSpPr>
            <a:spLocks noGrp="1"/>
          </p:cNvSpPr>
          <p:nvPr>
            <p:ph sz="half" idx="1"/>
          </p:nvPr>
        </p:nvSpPr>
        <p:spPr>
          <a:xfrm>
            <a:off x="457200" y="1368610"/>
            <a:ext cx="4114800" cy="5114489"/>
          </a:xfrm>
        </p:spPr>
        <p:txBody>
          <a:bodyPr>
            <a:normAutofit/>
          </a:bodyPr>
          <a:lstStyle/>
          <a:p>
            <a:r>
              <a:rPr lang="en-US" sz="2400" dirty="0"/>
              <a:t>First aid for heat exhaustion:</a:t>
            </a:r>
          </a:p>
          <a:p>
            <a:pPr lvl="1"/>
            <a:r>
              <a:rPr lang="en-US" sz="2000" dirty="0">
                <a:cs typeface="Arial" panose="020B0604020202020204" pitchFamily="34" charset="0"/>
              </a:rPr>
              <a:t>Move victim from heat to rest  in a cool place.</a:t>
            </a:r>
          </a:p>
          <a:p>
            <a:pPr lvl="1"/>
            <a:r>
              <a:rPr lang="en-US" sz="2000" dirty="0">
                <a:cs typeface="Arial" panose="020B0604020202020204" pitchFamily="34" charset="0"/>
              </a:rPr>
              <a:t>Loosen or remove                  unnecessary clothing.</a:t>
            </a:r>
          </a:p>
          <a:p>
            <a:pPr lvl="1"/>
            <a:r>
              <a:rPr lang="en-US" sz="2000" dirty="0">
                <a:cs typeface="Arial" panose="020B0604020202020204" pitchFamily="34" charset="0"/>
              </a:rPr>
              <a:t>Give water or a sports drink.</a:t>
            </a:r>
          </a:p>
          <a:p>
            <a:pPr lvl="1"/>
            <a:r>
              <a:rPr lang="en-US" sz="2000" dirty="0">
                <a:cs typeface="Arial" panose="020B0604020202020204" pitchFamily="34" charset="0"/>
              </a:rPr>
              <a:t>Raise feet 8-12 inches.</a:t>
            </a:r>
          </a:p>
          <a:p>
            <a:pPr lvl="1"/>
            <a:r>
              <a:rPr lang="en-US" sz="2000" dirty="0">
                <a:cs typeface="Arial" panose="020B0604020202020204" pitchFamily="34" charset="0"/>
              </a:rPr>
              <a:t>Put cool, wet cloths on            forehead and body – spray    skin with water.</a:t>
            </a:r>
          </a:p>
          <a:p>
            <a:pPr lvl="1"/>
            <a:r>
              <a:rPr lang="en-US" sz="2000" dirty="0">
                <a:cs typeface="Arial" panose="020B0604020202020204" pitchFamily="34" charset="0"/>
              </a:rPr>
              <a:t>Seek medical care if victim’s  condition worsens or does not improve within 30 minutes.</a:t>
            </a:r>
          </a:p>
          <a:p>
            <a:pPr lvl="1"/>
            <a:endParaRPr lang="en-US" dirty="0"/>
          </a:p>
        </p:txBody>
      </p:sp>
      <p:pic>
        <p:nvPicPr>
          <p:cNvPr id="8" name="Content Placeholder 7"/>
          <p:cNvPicPr>
            <a:picLocks noGrp="1" noChangeAspect="1"/>
          </p:cNvPicPr>
          <p:nvPr>
            <p:ph sz="half" idx="2"/>
          </p:nvPr>
        </p:nvPicPr>
        <p:blipFill>
          <a:blip r:embed="rId2"/>
          <a:stretch>
            <a:fillRect/>
          </a:stretch>
        </p:blipFill>
        <p:spPr>
          <a:xfrm>
            <a:off x="4724705" y="1443835"/>
            <a:ext cx="4241206" cy="3054100"/>
          </a:xfrm>
          <a:prstGeom prst="rect">
            <a:avLst/>
          </a:prstGeom>
        </p:spPr>
      </p:pic>
    </p:spTree>
    <p:extLst>
      <p:ext uri="{BB962C8B-B14F-4D97-AF65-F5344CB8AC3E}">
        <p14:creationId xmlns:p14="http://schemas.microsoft.com/office/powerpoint/2010/main" val="805121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Heatstroke</a:t>
            </a:r>
          </a:p>
        </p:txBody>
      </p:sp>
      <p:sp>
        <p:nvSpPr>
          <p:cNvPr id="4" name="Content Placeholder 3"/>
          <p:cNvSpPr>
            <a:spLocks noGrp="1"/>
          </p:cNvSpPr>
          <p:nvPr>
            <p:ph sz="half" idx="2"/>
          </p:nvPr>
        </p:nvSpPr>
        <p:spPr>
          <a:xfrm>
            <a:off x="4648200" y="1368611"/>
            <a:ext cx="4038600" cy="4757552"/>
          </a:xfrm>
        </p:spPr>
        <p:txBody>
          <a:bodyPr>
            <a:normAutofit/>
          </a:bodyPr>
          <a:lstStyle/>
          <a:p>
            <a:pPr marL="285750" indent="-285750"/>
            <a:r>
              <a:rPr lang="en-US" dirty="0">
                <a:cs typeface="Arial" panose="020B0604020202020204" pitchFamily="34" charset="0"/>
              </a:rPr>
              <a:t>First aid for heat stroke.</a:t>
            </a:r>
          </a:p>
          <a:p>
            <a:pPr marL="685800" lvl="1"/>
            <a:r>
              <a:rPr lang="en-US" sz="2000" dirty="0">
                <a:cs typeface="Arial" panose="020B0604020202020204" pitchFamily="34" charset="0"/>
              </a:rPr>
              <a:t>Call 911.</a:t>
            </a:r>
          </a:p>
          <a:p>
            <a:pPr marL="685800" lvl="1"/>
            <a:r>
              <a:rPr lang="en-US" sz="2000" dirty="0">
                <a:cs typeface="Arial" panose="020B0604020202020204" pitchFamily="34" charset="0"/>
              </a:rPr>
              <a:t>Move victim to cool place.</a:t>
            </a:r>
          </a:p>
          <a:p>
            <a:pPr marL="685800" lvl="1"/>
            <a:r>
              <a:rPr lang="en-US" sz="2000" dirty="0">
                <a:cs typeface="Arial" panose="020B0604020202020204" pitchFamily="34" charset="0"/>
              </a:rPr>
              <a:t>Remove outer clothing.</a:t>
            </a:r>
          </a:p>
          <a:p>
            <a:pPr marL="685800" lvl="1"/>
            <a:r>
              <a:rPr lang="en-US" sz="2000" dirty="0">
                <a:cs typeface="Arial" panose="020B0604020202020204" pitchFamily="34" charset="0"/>
              </a:rPr>
              <a:t>Cool victim quickly.</a:t>
            </a:r>
          </a:p>
          <a:p>
            <a:pPr marL="685800" lvl="1"/>
            <a:r>
              <a:rPr lang="en-US" sz="2000" dirty="0">
                <a:cs typeface="Arial" panose="020B0604020202020204" pitchFamily="34" charset="0"/>
              </a:rPr>
              <a:t>Apply cold compresses or spray skin with water.</a:t>
            </a:r>
          </a:p>
          <a:p>
            <a:pPr marL="685800" lvl="1"/>
            <a:r>
              <a:rPr lang="en-US" sz="2000" dirty="0">
                <a:cs typeface="Arial" panose="020B0604020202020204" pitchFamily="34" charset="0"/>
              </a:rPr>
              <a:t>Put ice bags or cold packs beside neck, armpits, and groin.</a:t>
            </a:r>
          </a:p>
          <a:p>
            <a:endParaRPr lang="en-US" dirty="0"/>
          </a:p>
        </p:txBody>
      </p:sp>
      <p:pic>
        <p:nvPicPr>
          <p:cNvPr id="7" name="Content Placeholder 6"/>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b="8000"/>
          <a:stretch/>
        </p:blipFill>
        <p:spPr>
          <a:xfrm>
            <a:off x="478438" y="1368425"/>
            <a:ext cx="3996123" cy="4757738"/>
          </a:xfrm>
          <a:prstGeom prst="rect">
            <a:avLst/>
          </a:prstGeom>
        </p:spPr>
      </p:pic>
    </p:spTree>
    <p:extLst>
      <p:ext uri="{BB962C8B-B14F-4D97-AF65-F5344CB8AC3E}">
        <p14:creationId xmlns:p14="http://schemas.microsoft.com/office/powerpoint/2010/main" val="37358147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Sunburn</a:t>
            </a:r>
          </a:p>
        </p:txBody>
      </p:sp>
      <p:sp>
        <p:nvSpPr>
          <p:cNvPr id="4" name="Content Placeholder 3"/>
          <p:cNvSpPr>
            <a:spLocks noGrp="1"/>
          </p:cNvSpPr>
          <p:nvPr>
            <p:ph sz="half" idx="2"/>
          </p:nvPr>
        </p:nvSpPr>
        <p:spPr>
          <a:xfrm>
            <a:off x="4648199" y="1368611"/>
            <a:ext cx="4335775" cy="4045554"/>
          </a:xfrm>
        </p:spPr>
        <p:txBody>
          <a:bodyPr>
            <a:normAutofit/>
          </a:bodyPr>
          <a:lstStyle/>
          <a:p>
            <a:r>
              <a:rPr lang="en-US" sz="2400" dirty="0">
                <a:latin typeface="Arial" panose="020B0604020202020204" pitchFamily="34" charset="0"/>
                <a:cs typeface="Arial" panose="020B0604020202020204" pitchFamily="34" charset="0"/>
              </a:rPr>
              <a:t>Severe sunburn can be a significant first aid situation.</a:t>
            </a:r>
          </a:p>
          <a:p>
            <a:r>
              <a:rPr lang="en-US" sz="2400" dirty="0">
                <a:latin typeface="Arial" panose="020B0604020202020204" pitchFamily="34" charset="0"/>
                <a:cs typeface="Arial" panose="020B0604020202020204" pitchFamily="34" charset="0"/>
              </a:rPr>
              <a:t>Sunburn is preventable with protective ointments, clothing, or staying out of the sun.</a:t>
            </a:r>
          </a:p>
          <a:p>
            <a:r>
              <a:rPr lang="en-US" sz="2400" dirty="0">
                <a:latin typeface="Arial" panose="020B0604020202020204" pitchFamily="34" charset="0"/>
                <a:cs typeface="Arial" panose="020B0604020202020204" pitchFamily="34" charset="0"/>
              </a:rPr>
              <a:t>Long term effects of sunburn has been linked to skin cancers.</a:t>
            </a:r>
          </a:p>
          <a:p>
            <a:endParaRPr lang="en-US" dirty="0"/>
          </a:p>
        </p:txBody>
      </p:sp>
      <p:pic>
        <p:nvPicPr>
          <p:cNvPr id="10"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92348" y="1368425"/>
            <a:ext cx="3568303" cy="4757738"/>
          </a:xfrm>
          <a:prstGeom prst="rect">
            <a:avLst/>
          </a:prstGeom>
        </p:spPr>
      </p:pic>
    </p:spTree>
    <p:extLst>
      <p:ext uri="{BB962C8B-B14F-4D97-AF65-F5344CB8AC3E}">
        <p14:creationId xmlns:p14="http://schemas.microsoft.com/office/powerpoint/2010/main" val="10102265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Sunburn</a:t>
            </a:r>
          </a:p>
        </p:txBody>
      </p:sp>
      <p:sp>
        <p:nvSpPr>
          <p:cNvPr id="3" name="Content Placeholder 2"/>
          <p:cNvSpPr>
            <a:spLocks noGrp="1"/>
          </p:cNvSpPr>
          <p:nvPr>
            <p:ph sz="half" idx="1"/>
          </p:nvPr>
        </p:nvSpPr>
        <p:spPr>
          <a:xfrm>
            <a:off x="457200" y="1368611"/>
            <a:ext cx="4725620" cy="4961784"/>
          </a:xfrm>
        </p:spPr>
        <p:txBody>
          <a:bodyPr>
            <a:normAutofit fontScale="92500" lnSpcReduction="20000"/>
          </a:bodyPr>
          <a:lstStyle/>
          <a:p>
            <a:pPr>
              <a:spcBef>
                <a:spcPts val="0"/>
              </a:spcBef>
            </a:pPr>
            <a:r>
              <a:rPr lang="en-US" sz="2400" dirty="0">
                <a:latin typeface="Arial" panose="020B0604020202020204" pitchFamily="34" charset="0"/>
                <a:cs typeface="Arial" panose="020B0604020202020204" pitchFamily="34" charset="0"/>
              </a:rPr>
              <a:t>Symptoms:</a:t>
            </a:r>
          </a:p>
          <a:p>
            <a:pPr marL="1085850" lvl="1" indent="-342900">
              <a:spcBef>
                <a:spcPts val="0"/>
              </a:spcBef>
              <a:buFont typeface="Arial" panose="020B0604020202020204" pitchFamily="34" charset="0"/>
              <a:buChar char="•"/>
            </a:pPr>
            <a:r>
              <a:rPr lang="en-US" sz="2000" dirty="0">
                <a:latin typeface="Arial" panose="020B0604020202020204" pitchFamily="34" charset="0"/>
                <a:cs typeface="Arial" panose="020B0604020202020204" pitchFamily="34" charset="0"/>
              </a:rPr>
              <a:t>Redness.</a:t>
            </a:r>
          </a:p>
          <a:p>
            <a:pPr marL="1085850" lvl="1" indent="-342900">
              <a:spcBef>
                <a:spcPts val="0"/>
              </a:spcBef>
              <a:buFont typeface="Arial" panose="020B0604020202020204" pitchFamily="34" charset="0"/>
              <a:buChar char="•"/>
            </a:pPr>
            <a:r>
              <a:rPr lang="en-US" sz="2000" dirty="0">
                <a:latin typeface="Arial" panose="020B0604020202020204" pitchFamily="34" charset="0"/>
                <a:cs typeface="Arial" panose="020B0604020202020204" pitchFamily="34" charset="0"/>
              </a:rPr>
              <a:t>Minor inflammation, or swelling.</a:t>
            </a:r>
          </a:p>
          <a:p>
            <a:pPr marL="1085850" lvl="1" indent="-342900">
              <a:spcBef>
                <a:spcPts val="0"/>
              </a:spcBef>
              <a:buFont typeface="Arial" panose="020B0604020202020204" pitchFamily="34" charset="0"/>
              <a:buChar char="•"/>
            </a:pPr>
            <a:r>
              <a:rPr lang="en-US" sz="2000" dirty="0">
                <a:latin typeface="Arial" panose="020B0604020202020204" pitchFamily="34" charset="0"/>
                <a:cs typeface="Arial" panose="020B0604020202020204" pitchFamily="34" charset="0"/>
              </a:rPr>
              <a:t>Pain.</a:t>
            </a:r>
          </a:p>
          <a:p>
            <a:pPr marL="1085850" lvl="1" indent="-342900">
              <a:spcBef>
                <a:spcPts val="0"/>
              </a:spcBef>
              <a:buFont typeface="Arial" panose="020B0604020202020204" pitchFamily="34" charset="0"/>
              <a:buChar char="•"/>
            </a:pPr>
            <a:r>
              <a:rPr lang="en-US" sz="2000" dirty="0">
                <a:latin typeface="Arial" panose="020B0604020202020204" pitchFamily="34" charset="0"/>
                <a:cs typeface="Arial" panose="020B0604020202020204" pitchFamily="34" charset="0"/>
              </a:rPr>
              <a:t>Dry, peeling skin occurs as the burn heals.</a:t>
            </a:r>
          </a:p>
          <a:p>
            <a:pPr>
              <a:spcBef>
                <a:spcPts val="0"/>
              </a:spcBef>
            </a:pPr>
            <a:r>
              <a:rPr lang="en-US" sz="2400" dirty="0">
                <a:latin typeface="Arial" panose="020B0604020202020204" pitchFamily="34" charset="0"/>
                <a:cs typeface="Arial" panose="020B0604020202020204" pitchFamily="34" charset="0"/>
              </a:rPr>
              <a:t>Treatment:</a:t>
            </a:r>
          </a:p>
          <a:p>
            <a:pPr marL="1085850" lvl="1" indent="-342900">
              <a:spcBef>
                <a:spcPts val="0"/>
              </a:spcBef>
              <a:buFont typeface="Arial" panose="020B0604020202020204" pitchFamily="34" charset="0"/>
              <a:buChar char="•"/>
            </a:pPr>
            <a:r>
              <a:rPr lang="en-US" sz="2000" dirty="0">
                <a:latin typeface="Arial" panose="020B0604020202020204" pitchFamily="34" charset="0"/>
                <a:cs typeface="Arial" panose="020B0604020202020204" pitchFamily="34" charset="0"/>
              </a:rPr>
              <a:t>Soak the wound in cool water for five minutes or longer.</a:t>
            </a:r>
          </a:p>
          <a:p>
            <a:pPr marL="1085850" lvl="1" indent="-342900">
              <a:spcBef>
                <a:spcPts val="0"/>
              </a:spcBef>
              <a:buFont typeface="Arial" panose="020B0604020202020204" pitchFamily="34" charset="0"/>
              <a:buChar char="•"/>
            </a:pPr>
            <a:r>
              <a:rPr lang="en-US" sz="2000" dirty="0">
                <a:latin typeface="Arial" panose="020B0604020202020204" pitchFamily="34" charset="0"/>
                <a:cs typeface="Arial" panose="020B0604020202020204" pitchFamily="34" charset="0"/>
              </a:rPr>
              <a:t>Take acetaminophen or ibuprofen for pain relief.</a:t>
            </a:r>
          </a:p>
          <a:p>
            <a:pPr marL="1085850" lvl="1" indent="-342900">
              <a:spcBef>
                <a:spcPts val="0"/>
              </a:spcBef>
              <a:buFont typeface="Arial" panose="020B0604020202020204" pitchFamily="34" charset="0"/>
              <a:buChar char="•"/>
            </a:pPr>
            <a:r>
              <a:rPr lang="en-US" sz="2000" dirty="0">
                <a:latin typeface="Arial" panose="020B0604020202020204" pitchFamily="34" charset="0"/>
                <a:cs typeface="Arial" panose="020B0604020202020204" pitchFamily="34" charset="0"/>
              </a:rPr>
              <a:t>Apply lidocaine (an anesthetic) with Aloe Vera to soothe the      skin.</a:t>
            </a:r>
          </a:p>
          <a:p>
            <a:pPr marL="1085850" lvl="1" indent="-342900">
              <a:spcBef>
                <a:spcPts val="0"/>
              </a:spcBef>
              <a:buFont typeface="Arial" panose="020B0604020202020204" pitchFamily="34" charset="0"/>
              <a:buChar char="•"/>
            </a:pPr>
            <a:r>
              <a:rPr lang="en-US" sz="2000" dirty="0">
                <a:latin typeface="Arial" panose="020B0604020202020204" pitchFamily="34" charset="0"/>
                <a:cs typeface="Arial" panose="020B0604020202020204" pitchFamily="34" charset="0"/>
              </a:rPr>
              <a:t>Use an antibiotic ointment and loose gauze to protect the           affected area.</a:t>
            </a:r>
          </a:p>
          <a:p>
            <a:pPr marL="1085850" lvl="1" indent="-342900">
              <a:spcBef>
                <a:spcPts val="0"/>
              </a:spcBef>
              <a:buFont typeface="Arial" panose="020B0604020202020204" pitchFamily="34" charset="0"/>
              <a:buChar char="•"/>
            </a:pPr>
            <a:r>
              <a:rPr lang="en-US" sz="2000" dirty="0">
                <a:latin typeface="Arial" panose="020B0604020202020204" pitchFamily="34" charset="0"/>
                <a:cs typeface="Arial" panose="020B0604020202020204" pitchFamily="34" charset="0"/>
              </a:rPr>
              <a:t>Make sure you don’t use ice, as this may make the damage      worse. </a:t>
            </a:r>
          </a:p>
          <a:p>
            <a:endParaRPr lang="en-US" dirty="0"/>
          </a:p>
        </p:txBody>
      </p:sp>
      <p:pic>
        <p:nvPicPr>
          <p:cNvPr id="8" name="Content Placeholder 6"/>
          <p:cNvPicPr>
            <a:picLocks noGrp="1" noChangeAspect="1"/>
          </p:cNvPicPr>
          <p:nvPr>
            <p:ph sz="half" idx="2"/>
          </p:nvPr>
        </p:nvPicPr>
        <p:blipFill>
          <a:blip r:embed="rId2"/>
          <a:stretch>
            <a:fillRect/>
          </a:stretch>
        </p:blipFill>
        <p:spPr>
          <a:xfrm>
            <a:off x="5182820" y="1364040"/>
            <a:ext cx="3656685" cy="2365875"/>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1479" y="3782036"/>
            <a:ext cx="2839365" cy="2839365"/>
          </a:xfrm>
          <a:prstGeom prst="rect">
            <a:avLst/>
          </a:prstGeom>
        </p:spPr>
      </p:pic>
    </p:spTree>
    <p:extLst>
      <p:ext uri="{BB962C8B-B14F-4D97-AF65-F5344CB8AC3E}">
        <p14:creationId xmlns:p14="http://schemas.microsoft.com/office/powerpoint/2010/main" val="5808978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Blisters</a:t>
            </a:r>
          </a:p>
        </p:txBody>
      </p:sp>
      <p:pic>
        <p:nvPicPr>
          <p:cNvPr id="6"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57200" y="2672017"/>
            <a:ext cx="4038600" cy="2150554"/>
          </a:xfrm>
        </p:spPr>
      </p:pic>
      <p:sp>
        <p:nvSpPr>
          <p:cNvPr id="4" name="Content Placeholder 3"/>
          <p:cNvSpPr>
            <a:spLocks noGrp="1"/>
          </p:cNvSpPr>
          <p:nvPr>
            <p:ph sz="half" idx="2"/>
          </p:nvPr>
        </p:nvSpPr>
        <p:spPr/>
        <p:txBody>
          <a:bodyPr>
            <a:normAutofit/>
          </a:bodyPr>
          <a:lstStyle/>
          <a:p>
            <a:r>
              <a:rPr lang="en-US" sz="2400" dirty="0"/>
              <a:t>A blister is skin injury that is usually filled with water. </a:t>
            </a:r>
          </a:p>
          <a:p>
            <a:r>
              <a:rPr lang="en-US" sz="2400" dirty="0"/>
              <a:t>Blisters commonly occur on the feet or hands. </a:t>
            </a:r>
          </a:p>
          <a:p>
            <a:r>
              <a:rPr lang="en-US" sz="2400" dirty="0"/>
              <a:t>They are most often caused by the hands or feet rubbing against something (such as wearing new shoes).</a:t>
            </a:r>
          </a:p>
          <a:p>
            <a:endParaRPr lang="en-US" dirty="0"/>
          </a:p>
        </p:txBody>
      </p:sp>
    </p:spTree>
    <p:extLst>
      <p:ext uri="{BB962C8B-B14F-4D97-AF65-F5344CB8AC3E}">
        <p14:creationId xmlns:p14="http://schemas.microsoft.com/office/powerpoint/2010/main" val="41355779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Treatment for Blisters</a:t>
            </a:r>
          </a:p>
        </p:txBody>
      </p:sp>
      <p:sp>
        <p:nvSpPr>
          <p:cNvPr id="3" name="Content Placeholder 2"/>
          <p:cNvSpPr>
            <a:spLocks noGrp="1"/>
          </p:cNvSpPr>
          <p:nvPr>
            <p:ph sz="half" idx="1"/>
          </p:nvPr>
        </p:nvSpPr>
        <p:spPr>
          <a:xfrm>
            <a:off x="457199" y="1368610"/>
            <a:ext cx="4267505" cy="5419899"/>
          </a:xfrm>
        </p:spPr>
        <p:txBody>
          <a:bodyPr>
            <a:noAutofit/>
          </a:bodyPr>
          <a:lstStyle/>
          <a:p>
            <a:r>
              <a:rPr lang="en-US" sz="2000" dirty="0"/>
              <a:t>Do not open the blisters, since this increases the possibility of infection. </a:t>
            </a:r>
          </a:p>
          <a:p>
            <a:r>
              <a:rPr lang="en-US" sz="2000" dirty="0"/>
              <a:t>Clean the skin around it.</a:t>
            </a:r>
          </a:p>
          <a:p>
            <a:r>
              <a:rPr lang="en-US" sz="2000" dirty="0"/>
              <a:t>Take the pressure off the area by placing a Band-Aid over the blister or Moleskin with a hole cut in the center. </a:t>
            </a:r>
          </a:p>
          <a:p>
            <a:r>
              <a:rPr lang="en-US" sz="2000" dirty="0"/>
              <a:t>If the blister accidentally breaks open, trim off the loose skin. </a:t>
            </a:r>
          </a:p>
          <a:p>
            <a:r>
              <a:rPr lang="en-US" sz="2000" dirty="0"/>
              <a:t>Keep the surface clean by washing it twice a day with an antibacterial soap (such as Dial or Safeguard). </a:t>
            </a:r>
          </a:p>
          <a:p>
            <a:r>
              <a:rPr lang="en-US" sz="2000" dirty="0"/>
              <a:t>Apply an antibiotic ointment and a Band-Aid to help with healing.</a:t>
            </a:r>
          </a:p>
          <a:p>
            <a:endParaRPr lang="en-US" sz="2000" dirty="0"/>
          </a:p>
          <a:p>
            <a:endParaRPr lang="en-US" sz="2000" dirty="0"/>
          </a:p>
        </p:txBody>
      </p:sp>
      <p:pic>
        <p:nvPicPr>
          <p:cNvPr id="8" name="Content Placeholder 7"/>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869175" y="1398961"/>
            <a:ext cx="4038600" cy="2692400"/>
          </a:xfrm>
        </p:spPr>
      </p:pic>
    </p:spTree>
    <p:extLst>
      <p:ext uri="{BB962C8B-B14F-4D97-AF65-F5344CB8AC3E}">
        <p14:creationId xmlns:p14="http://schemas.microsoft.com/office/powerpoint/2010/main" val="18673070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Golf Merit Badge Requirements</a:t>
            </a:r>
          </a:p>
        </p:txBody>
      </p:sp>
      <p:sp>
        <p:nvSpPr>
          <p:cNvPr id="3" name="Content Placeholder 2"/>
          <p:cNvSpPr>
            <a:spLocks noGrp="1"/>
          </p:cNvSpPr>
          <p:nvPr>
            <p:ph idx="1"/>
          </p:nvPr>
        </p:nvSpPr>
        <p:spPr/>
        <p:txBody>
          <a:bodyPr>
            <a:normAutofit fontScale="92500" lnSpcReduction="10000"/>
          </a:bodyPr>
          <a:lstStyle/>
          <a:p>
            <a:pPr marL="514350" indent="-514350">
              <a:buFont typeface="+mj-lt"/>
              <a:buAutoNum type="arabicPeriod"/>
            </a:pPr>
            <a:r>
              <a:rPr lang="en-US" dirty="0"/>
              <a:t>Discuss safety on the golf course. Show that you know first aid for injuries or illnesses that could occur while golfing, including lightning, heat reactions, dehydration, blisters, sprains, and strains.</a:t>
            </a:r>
          </a:p>
          <a:p>
            <a:pPr marL="514350" indent="-514350">
              <a:buFont typeface="+mj-lt"/>
              <a:buAutoNum type="arabicPeriod"/>
            </a:pPr>
            <a:r>
              <a:rPr lang="en-US" dirty="0"/>
              <a:t>Complete </a:t>
            </a:r>
            <a:r>
              <a:rPr lang="en-US" dirty="0" smtClean="0"/>
              <a:t>Option </a:t>
            </a:r>
            <a:r>
              <a:rPr lang="en-US" dirty="0"/>
              <a:t>1: Traditional Golf </a:t>
            </a:r>
            <a:endParaRPr lang="en-US" dirty="0" smtClean="0"/>
          </a:p>
          <a:p>
            <a:pPr marL="1027113" indent="-514350">
              <a:buFont typeface="+mj-lt"/>
              <a:buAutoNum type="alphaUcPeriod"/>
            </a:pPr>
            <a:r>
              <a:rPr lang="en-US" dirty="0" smtClean="0"/>
              <a:t>Study </a:t>
            </a:r>
            <a:r>
              <a:rPr lang="en-US" dirty="0" smtClean="0"/>
              <a:t>the USGA Rules of Golf now in use.</a:t>
            </a:r>
          </a:p>
          <a:p>
            <a:pPr marL="1427163" lvl="1" indent="-514350">
              <a:buFont typeface="+mj-lt"/>
              <a:buAutoNum type="arabicPeriod"/>
            </a:pPr>
            <a:r>
              <a:rPr lang="en-US" sz="2600" dirty="0" smtClean="0"/>
              <a:t>Tell </a:t>
            </a:r>
            <a:r>
              <a:rPr lang="en-US" sz="2600" dirty="0"/>
              <a:t>about the three categories of golf </a:t>
            </a:r>
            <a:r>
              <a:rPr lang="en-US" sz="2600" dirty="0" smtClean="0"/>
              <a:t>etiquette.</a:t>
            </a:r>
          </a:p>
          <a:p>
            <a:pPr marL="1427163" lvl="1" indent="-514350">
              <a:buFont typeface="+mj-lt"/>
              <a:buAutoNum type="arabicPeriod"/>
            </a:pPr>
            <a:r>
              <a:rPr lang="en-US" sz="2600" dirty="0" smtClean="0"/>
              <a:t>Show </a:t>
            </a:r>
            <a:r>
              <a:rPr lang="en-US" sz="2600" dirty="0"/>
              <a:t>that you know about the definitions of golf </a:t>
            </a:r>
            <a:r>
              <a:rPr lang="en-US" sz="2600" dirty="0" smtClean="0"/>
              <a:t>terms.</a:t>
            </a:r>
          </a:p>
          <a:p>
            <a:pPr marL="1427163" lvl="1" indent="-514350">
              <a:buFont typeface="+mj-lt"/>
              <a:buAutoNum type="arabicPeriod"/>
            </a:pPr>
            <a:r>
              <a:rPr lang="en-US" sz="2600" dirty="0" smtClean="0"/>
              <a:t>Show </a:t>
            </a:r>
            <a:r>
              <a:rPr lang="en-US" sz="2600" dirty="0"/>
              <a:t>that you understand the "Rules of Amateur Status."</a:t>
            </a:r>
          </a:p>
          <a:p>
            <a:pPr marL="514350" indent="-514350">
              <a:buFont typeface="+mj-lt"/>
              <a:buAutoNum type="arabicPeriod"/>
            </a:pPr>
            <a:endParaRPr lang="en-US" dirty="0"/>
          </a:p>
          <a:p>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6260" y="78630"/>
            <a:ext cx="916230" cy="916230"/>
          </a:xfrm>
          <a:prstGeom prst="rect">
            <a:avLst/>
          </a:prstGeom>
        </p:spPr>
      </p:pic>
    </p:spTree>
    <p:extLst>
      <p:ext uri="{BB962C8B-B14F-4D97-AF65-F5344CB8AC3E}">
        <p14:creationId xmlns:p14="http://schemas.microsoft.com/office/powerpoint/2010/main" val="4103309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Sprains and Strains</a:t>
            </a:r>
          </a:p>
        </p:txBody>
      </p:sp>
      <p:sp>
        <p:nvSpPr>
          <p:cNvPr id="4" name="Content Placeholder 3"/>
          <p:cNvSpPr>
            <a:spLocks noGrp="1"/>
          </p:cNvSpPr>
          <p:nvPr>
            <p:ph sz="half" idx="2"/>
          </p:nvPr>
        </p:nvSpPr>
        <p:spPr>
          <a:xfrm>
            <a:off x="4648200" y="1368611"/>
            <a:ext cx="4038600" cy="4961784"/>
          </a:xfrm>
        </p:spPr>
        <p:txBody>
          <a:bodyPr>
            <a:normAutofit lnSpcReduction="10000"/>
          </a:bodyPr>
          <a:lstStyle/>
          <a:p>
            <a:pPr marL="285750" indent="-285750"/>
            <a:r>
              <a:rPr lang="en-US" sz="1800" dirty="0">
                <a:latin typeface="Arial" panose="020B0604020202020204" pitchFamily="34" charset="0"/>
                <a:cs typeface="Arial" panose="020B0604020202020204" pitchFamily="34" charset="0"/>
              </a:rPr>
              <a:t>Treat both sprains and strains with RICE. </a:t>
            </a:r>
          </a:p>
          <a:p>
            <a:pPr lvl="1" eaLnBrk="0" hangingPunct="0"/>
            <a:r>
              <a:rPr lang="en-US" sz="1600" dirty="0">
                <a:solidFill>
                  <a:schemeClr val="tx1">
                    <a:lumMod val="75000"/>
                    <a:lumOff val="25000"/>
                  </a:schemeClr>
                </a:solidFill>
                <a:latin typeface="Arial" panose="020B0604020202020204" pitchFamily="34" charset="0"/>
                <a:cs typeface="Arial" panose="020B0604020202020204" pitchFamily="34" charset="0"/>
              </a:rPr>
              <a:t>Helps to relieve pain and swelling.</a:t>
            </a:r>
          </a:p>
          <a:p>
            <a:pPr lvl="1" eaLnBrk="0" hangingPunct="0"/>
            <a:r>
              <a:rPr lang="en-US" sz="1600" dirty="0">
                <a:solidFill>
                  <a:schemeClr val="tx1">
                    <a:lumMod val="75000"/>
                    <a:lumOff val="25000"/>
                  </a:schemeClr>
                </a:solidFill>
                <a:latin typeface="Arial" panose="020B0604020202020204" pitchFamily="34" charset="0"/>
                <a:cs typeface="Arial" panose="020B0604020202020204" pitchFamily="34" charset="0"/>
              </a:rPr>
              <a:t>Promotes healing and flexibility. </a:t>
            </a:r>
          </a:p>
          <a:p>
            <a:pPr marL="285750" indent="-285750"/>
            <a:r>
              <a:rPr lang="en-US" sz="1800" b="1" dirty="0">
                <a:solidFill>
                  <a:srgbClr val="C00000"/>
                </a:solidFill>
                <a:latin typeface="Arial" panose="020B0604020202020204" pitchFamily="34" charset="0"/>
                <a:cs typeface="Arial" panose="020B0604020202020204" pitchFamily="34" charset="0"/>
              </a:rPr>
              <a:t>RICE</a:t>
            </a:r>
            <a:r>
              <a:rPr lang="en-US" sz="1800" dirty="0">
                <a:latin typeface="Arial" panose="020B0604020202020204" pitchFamily="34" charset="0"/>
                <a:cs typeface="Arial" panose="020B0604020202020204" pitchFamily="34" charset="0"/>
              </a:rPr>
              <a:t> stands for:</a:t>
            </a:r>
          </a:p>
          <a:p>
            <a:pPr lvl="1" eaLnBrk="0" hangingPunct="0"/>
            <a:r>
              <a:rPr lang="en-US" sz="1600" b="1" dirty="0">
                <a:solidFill>
                  <a:srgbClr val="C00000"/>
                </a:solidFill>
                <a:latin typeface="Arial" panose="020B0604020202020204" pitchFamily="34" charset="0"/>
                <a:cs typeface="Arial" panose="020B0604020202020204" pitchFamily="34" charset="0"/>
              </a:rPr>
              <a:t>R</a:t>
            </a:r>
            <a:r>
              <a:rPr lang="en-US" sz="1600" dirty="0">
                <a:solidFill>
                  <a:schemeClr val="tx1">
                    <a:lumMod val="75000"/>
                    <a:lumOff val="25000"/>
                  </a:schemeClr>
                </a:solidFill>
                <a:latin typeface="Arial" panose="020B0604020202020204" pitchFamily="34" charset="0"/>
                <a:cs typeface="Arial" panose="020B0604020202020204" pitchFamily="34" charset="0"/>
              </a:rPr>
              <a:t>est and protect the injured or sore area.</a:t>
            </a:r>
          </a:p>
          <a:p>
            <a:pPr lvl="1" eaLnBrk="0" hangingPunct="0"/>
            <a:r>
              <a:rPr lang="en-US" sz="1600" b="1" dirty="0">
                <a:solidFill>
                  <a:srgbClr val="C00000"/>
                </a:solidFill>
                <a:latin typeface="Arial" panose="020B0604020202020204" pitchFamily="34" charset="0"/>
                <a:cs typeface="Arial" panose="020B0604020202020204" pitchFamily="34" charset="0"/>
              </a:rPr>
              <a:t>I</a:t>
            </a:r>
            <a:r>
              <a:rPr lang="en-US" sz="1600" dirty="0">
                <a:solidFill>
                  <a:schemeClr val="tx1">
                    <a:lumMod val="75000"/>
                    <a:lumOff val="25000"/>
                  </a:schemeClr>
                </a:solidFill>
                <a:latin typeface="Arial" panose="020B0604020202020204" pitchFamily="34" charset="0"/>
                <a:cs typeface="Arial" panose="020B0604020202020204" pitchFamily="34" charset="0"/>
              </a:rPr>
              <a:t>ce or a cold pack used as soon as possible.</a:t>
            </a:r>
          </a:p>
          <a:p>
            <a:pPr lvl="1" eaLnBrk="0" hangingPunct="0"/>
            <a:r>
              <a:rPr lang="en-US" sz="1600" b="1" dirty="0">
                <a:solidFill>
                  <a:srgbClr val="C00000"/>
                </a:solidFill>
                <a:latin typeface="Arial" panose="020B0604020202020204" pitchFamily="34" charset="0"/>
                <a:cs typeface="Arial" panose="020B0604020202020204" pitchFamily="34" charset="0"/>
              </a:rPr>
              <a:t>C</a:t>
            </a:r>
            <a:r>
              <a:rPr lang="en-US" sz="1600" dirty="0">
                <a:solidFill>
                  <a:schemeClr val="tx1">
                    <a:lumMod val="75000"/>
                    <a:lumOff val="25000"/>
                  </a:schemeClr>
                </a:solidFill>
                <a:latin typeface="Arial" panose="020B0604020202020204" pitchFamily="34" charset="0"/>
                <a:cs typeface="Arial" panose="020B0604020202020204" pitchFamily="34" charset="0"/>
              </a:rPr>
              <a:t>ompression, or wrapping the injured or sore area with an elastic bandage.</a:t>
            </a:r>
          </a:p>
          <a:p>
            <a:pPr lvl="1" eaLnBrk="0" hangingPunct="0"/>
            <a:r>
              <a:rPr lang="en-US" sz="1600" b="1" dirty="0">
                <a:solidFill>
                  <a:srgbClr val="C00000"/>
                </a:solidFill>
                <a:latin typeface="Arial" panose="020B0604020202020204" pitchFamily="34" charset="0"/>
                <a:cs typeface="Arial" panose="020B0604020202020204" pitchFamily="34" charset="0"/>
              </a:rPr>
              <a:t>E</a:t>
            </a:r>
            <a:r>
              <a:rPr lang="en-US" sz="1600" dirty="0">
                <a:solidFill>
                  <a:schemeClr val="tx1">
                    <a:lumMod val="75000"/>
                    <a:lumOff val="25000"/>
                  </a:schemeClr>
                </a:solidFill>
                <a:latin typeface="Arial" panose="020B0604020202020204" pitchFamily="34" charset="0"/>
                <a:cs typeface="Arial" panose="020B0604020202020204" pitchFamily="34" charset="0"/>
              </a:rPr>
              <a:t>levation (propping up) the injured or sore area.</a:t>
            </a:r>
          </a:p>
          <a:p>
            <a:pPr marL="285750" lvl="1" eaLnBrk="0" hangingPunct="0"/>
            <a:r>
              <a:rPr lang="en-US" sz="1800" dirty="0">
                <a:solidFill>
                  <a:schemeClr val="tx1">
                    <a:lumMod val="75000"/>
                    <a:lumOff val="25000"/>
                  </a:schemeClr>
                </a:solidFill>
                <a:latin typeface="Arial" panose="020B0604020202020204" pitchFamily="34" charset="0"/>
                <a:cs typeface="Arial" panose="020B0604020202020204" pitchFamily="34" charset="0"/>
              </a:rPr>
              <a:t>Aspirin or ibuprofen can help with pain and swelling. </a:t>
            </a:r>
          </a:p>
          <a:p>
            <a:pPr marL="285750" lvl="1" eaLnBrk="0" hangingPunct="0"/>
            <a:r>
              <a:rPr lang="en-US" sz="1800" dirty="0">
                <a:solidFill>
                  <a:schemeClr val="tx1">
                    <a:lumMod val="75000"/>
                    <a:lumOff val="25000"/>
                  </a:schemeClr>
                </a:solidFill>
                <a:latin typeface="Arial" panose="020B0604020202020204" pitchFamily="34" charset="0"/>
                <a:cs typeface="Arial" panose="020B0604020202020204" pitchFamily="34" charset="0"/>
              </a:rPr>
              <a:t>Seek medical attention if appropriate.</a:t>
            </a:r>
          </a:p>
          <a:p>
            <a:endParaRPr lang="en-US" dirty="0"/>
          </a:p>
        </p:txBody>
      </p:sp>
      <p:pic>
        <p:nvPicPr>
          <p:cNvPr id="7" name="Content Placeholder 6"/>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l="3538" t="9838" r="2751" b="8656"/>
          <a:stretch/>
        </p:blipFill>
        <p:spPr>
          <a:xfrm>
            <a:off x="296260" y="1443835"/>
            <a:ext cx="4038600" cy="2341739"/>
          </a:xfrm>
          <a:prstGeom prst="rect">
            <a:avLst/>
          </a:prstGeom>
        </p:spPr>
      </p:pic>
    </p:spTree>
    <p:extLst>
      <p:ext uri="{BB962C8B-B14F-4D97-AF65-F5344CB8AC3E}">
        <p14:creationId xmlns:p14="http://schemas.microsoft.com/office/powerpoint/2010/main" val="15388193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984863" y="6117067"/>
            <a:ext cx="136151" cy="128240"/>
          </a:xfrm>
          <a:prstGeom prst="rect">
            <a:avLst/>
          </a:prstGeom>
        </p:spPr>
        <p:txBody>
          <a:bodyPr vert="horz" wrap="square" lIns="0" tIns="0" rIns="0" bIns="0" rtlCol="0">
            <a:spAutoFit/>
          </a:bodyPr>
          <a:lstStyle/>
          <a:p>
            <a:pPr>
              <a:lnSpc>
                <a:spcPts val="1006"/>
              </a:lnSpc>
            </a:pPr>
            <a:r>
              <a:rPr sz="1059" spc="-26" dirty="0">
                <a:solidFill>
                  <a:srgbClr val="898989"/>
                </a:solidFill>
                <a:latin typeface="Trebuchet MS"/>
                <a:cs typeface="Trebuchet MS"/>
              </a:rPr>
              <a:t>88</a:t>
            </a:r>
            <a:endParaRPr sz="1059" dirty="0">
              <a:latin typeface="Trebuchet MS"/>
              <a:cs typeface="Trebuchet MS"/>
            </a:endParaRPr>
          </a:p>
        </p:txBody>
      </p:sp>
      <p:grpSp>
        <p:nvGrpSpPr>
          <p:cNvPr id="7" name="Group 6"/>
          <p:cNvGrpSpPr>
            <a:grpSpLocks noChangeAspect="1"/>
          </p:cNvGrpSpPr>
          <p:nvPr/>
        </p:nvGrpSpPr>
        <p:grpSpPr>
          <a:xfrm>
            <a:off x="905430" y="1231623"/>
            <a:ext cx="7675756" cy="5342035"/>
            <a:chOff x="161391" y="112171"/>
            <a:chExt cx="9443664" cy="6572431"/>
          </a:xfrm>
        </p:grpSpPr>
        <p:sp>
          <p:nvSpPr>
            <p:cNvPr id="3" name="object 3"/>
            <p:cNvSpPr/>
            <p:nvPr/>
          </p:nvSpPr>
          <p:spPr>
            <a:xfrm>
              <a:off x="5878836" y="3744447"/>
              <a:ext cx="3160058" cy="2932804"/>
            </a:xfrm>
            <a:prstGeom prst="rect">
              <a:avLst/>
            </a:prstGeom>
            <a:blipFill>
              <a:blip r:embed="rId2" cstate="print"/>
              <a:stretch>
                <a:fillRect/>
              </a:stretch>
            </a:blipFill>
          </p:spPr>
          <p:txBody>
            <a:bodyPr wrap="square" lIns="0" tIns="0" rIns="0" bIns="0" rtlCol="0"/>
            <a:lstStyle/>
            <a:p>
              <a:endParaRPr sz="1588" dirty="0"/>
            </a:p>
          </p:txBody>
        </p:sp>
        <p:sp>
          <p:nvSpPr>
            <p:cNvPr id="4" name="object 4"/>
            <p:cNvSpPr/>
            <p:nvPr/>
          </p:nvSpPr>
          <p:spPr>
            <a:xfrm>
              <a:off x="409932" y="3758523"/>
              <a:ext cx="3025588" cy="2926079"/>
            </a:xfrm>
            <a:prstGeom prst="rect">
              <a:avLst/>
            </a:prstGeom>
            <a:blipFill>
              <a:blip r:embed="rId3" cstate="print"/>
              <a:stretch>
                <a:fillRect/>
              </a:stretch>
            </a:blipFill>
          </p:spPr>
          <p:txBody>
            <a:bodyPr wrap="square" lIns="0" tIns="0" rIns="0" bIns="0" rtlCol="0"/>
            <a:lstStyle/>
            <a:p>
              <a:endParaRPr sz="1588" dirty="0"/>
            </a:p>
          </p:txBody>
        </p:sp>
        <p:sp>
          <p:nvSpPr>
            <p:cNvPr id="6" name="object 6"/>
            <p:cNvSpPr/>
            <p:nvPr/>
          </p:nvSpPr>
          <p:spPr>
            <a:xfrm>
              <a:off x="3873608" y="365637"/>
              <a:ext cx="3765177" cy="3051137"/>
            </a:xfrm>
            <a:prstGeom prst="rect">
              <a:avLst/>
            </a:prstGeom>
            <a:blipFill>
              <a:blip r:embed="rId4" cstate="print"/>
              <a:stretch>
                <a:fillRect/>
              </a:stretch>
            </a:blipFill>
          </p:spPr>
          <p:txBody>
            <a:bodyPr wrap="square" lIns="0" tIns="0" rIns="0" bIns="0" rtlCol="0"/>
            <a:lstStyle/>
            <a:p>
              <a:endParaRPr sz="1588" dirty="0"/>
            </a:p>
          </p:txBody>
        </p:sp>
        <p:sp>
          <p:nvSpPr>
            <p:cNvPr id="14" name="TextBox 13"/>
            <p:cNvSpPr txBox="1"/>
            <p:nvPr/>
          </p:nvSpPr>
          <p:spPr>
            <a:xfrm>
              <a:off x="7638785" y="365637"/>
              <a:ext cx="1966270" cy="1325327"/>
            </a:xfrm>
            <a:prstGeom prst="rect">
              <a:avLst/>
            </a:prstGeom>
            <a:solidFill>
              <a:srgbClr val="7030A0"/>
            </a:solidFill>
          </p:spPr>
          <p:txBody>
            <a:bodyPr wrap="square" rtlCol="0">
              <a:spAutoFit/>
            </a:bodyPr>
            <a:lstStyle/>
            <a:p>
              <a:pPr algn="ctr"/>
              <a:r>
                <a:rPr lang="en-US" sz="1600" b="1" dirty="0">
                  <a:solidFill>
                    <a:schemeClr val="bg1"/>
                  </a:solidFill>
                  <a:latin typeface="Arial" panose="020B0604020202020204" pitchFamily="34" charset="0"/>
                  <a:cs typeface="Arial" panose="020B0604020202020204" pitchFamily="34" charset="0"/>
                </a:rPr>
                <a:t>1. Hold end in        place for first     turn of bandage</a:t>
              </a:r>
            </a:p>
          </p:txBody>
        </p:sp>
        <p:sp>
          <p:nvSpPr>
            <p:cNvPr id="15" name="TextBox 14"/>
            <p:cNvSpPr txBox="1"/>
            <p:nvPr/>
          </p:nvSpPr>
          <p:spPr>
            <a:xfrm>
              <a:off x="3912567" y="4491217"/>
              <a:ext cx="1966270" cy="1628258"/>
            </a:xfrm>
            <a:prstGeom prst="rect">
              <a:avLst/>
            </a:prstGeom>
            <a:solidFill>
              <a:srgbClr val="7030A0"/>
            </a:solidFill>
          </p:spPr>
          <p:txBody>
            <a:bodyPr wrap="square" rtlCol="0">
              <a:spAutoFit/>
            </a:bodyPr>
            <a:lstStyle/>
            <a:p>
              <a:pPr algn="ctr"/>
              <a:r>
                <a:rPr lang="en-US" sz="1600" b="1" dirty="0">
                  <a:solidFill>
                    <a:schemeClr val="bg1"/>
                  </a:solidFill>
                  <a:latin typeface="Arial" panose="020B0604020202020204" pitchFamily="34" charset="0"/>
                  <a:cs typeface="Arial" panose="020B0604020202020204" pitchFamily="34" charset="0"/>
                </a:rPr>
                <a:t>3. Fasten end of bandage with clips, tape, or   safety pins</a:t>
              </a:r>
            </a:p>
          </p:txBody>
        </p:sp>
        <p:sp>
          <p:nvSpPr>
            <p:cNvPr id="16" name="TextBox 15"/>
            <p:cNvSpPr txBox="1"/>
            <p:nvPr/>
          </p:nvSpPr>
          <p:spPr>
            <a:xfrm>
              <a:off x="800237" y="2130264"/>
              <a:ext cx="2244979" cy="1628258"/>
            </a:xfrm>
            <a:prstGeom prst="rect">
              <a:avLst/>
            </a:prstGeom>
            <a:solidFill>
              <a:srgbClr val="7030A0"/>
            </a:solidFill>
          </p:spPr>
          <p:txBody>
            <a:bodyPr wrap="square" rtlCol="0">
              <a:spAutoFit/>
            </a:bodyPr>
            <a:lstStyle/>
            <a:p>
              <a:pPr algn="ctr"/>
              <a:r>
                <a:rPr lang="en-US" sz="1600" b="1" dirty="0">
                  <a:solidFill>
                    <a:schemeClr val="bg1"/>
                  </a:solidFill>
                  <a:latin typeface="Arial" panose="020B0604020202020204" pitchFamily="34" charset="0"/>
                  <a:cs typeface="Arial" panose="020B0604020202020204" pitchFamily="34" charset="0"/>
                </a:rPr>
                <a:t>2. Continue with   overlapping turns (overlap by about 3/4 of previous turn</a:t>
              </a:r>
            </a:p>
          </p:txBody>
        </p:sp>
        <p:sp>
          <p:nvSpPr>
            <p:cNvPr id="8" name="TextBox 7"/>
            <p:cNvSpPr txBox="1">
              <a:spLocks noChangeAspect="1"/>
            </p:cNvSpPr>
            <p:nvPr/>
          </p:nvSpPr>
          <p:spPr>
            <a:xfrm>
              <a:off x="161391" y="112171"/>
              <a:ext cx="3456384" cy="1249594"/>
            </a:xfrm>
            <a:prstGeom prst="rect">
              <a:avLst/>
            </a:prstGeom>
            <a:solidFill>
              <a:srgbClr val="7030A0"/>
            </a:solidFill>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Wrapping a Sprain with an Elastic      Bandage</a:t>
              </a:r>
            </a:p>
          </p:txBody>
        </p:sp>
      </p:grpSp>
      <p:sp>
        <p:nvSpPr>
          <p:cNvPr id="11" name="Title 10"/>
          <p:cNvSpPr>
            <a:spLocks noGrp="1"/>
          </p:cNvSpPr>
          <p:nvPr>
            <p:ph type="title"/>
          </p:nvPr>
        </p:nvSpPr>
        <p:spPr/>
        <p:txBody>
          <a:bodyPr/>
          <a:lstStyle/>
          <a:p>
            <a:r>
              <a:rPr lang="en-US" dirty="0"/>
              <a:t>1 Sprains and Strains</a:t>
            </a:r>
          </a:p>
        </p:txBody>
      </p:sp>
    </p:spTree>
    <p:extLst>
      <p:ext uri="{BB962C8B-B14F-4D97-AF65-F5344CB8AC3E}">
        <p14:creationId xmlns:p14="http://schemas.microsoft.com/office/powerpoint/2010/main" val="19435076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Requirement #2</a:t>
            </a:r>
          </a:p>
        </p:txBody>
      </p:sp>
      <p:sp>
        <p:nvSpPr>
          <p:cNvPr id="3" name="Content Placeholder 2"/>
          <p:cNvSpPr>
            <a:spLocks noGrp="1"/>
          </p:cNvSpPr>
          <p:nvPr>
            <p:ph idx="1"/>
          </p:nvPr>
        </p:nvSpPr>
        <p:spPr/>
        <p:txBody>
          <a:bodyPr/>
          <a:lstStyle/>
          <a:p>
            <a:pPr marL="514350" indent="-514350">
              <a:buFont typeface="+mj-lt"/>
              <a:buAutoNum type="alphaUcPeriod"/>
            </a:pPr>
            <a:r>
              <a:rPr lang="en-US" dirty="0"/>
              <a:t>Study the USGA Rules of Golf now in use.</a:t>
            </a:r>
          </a:p>
          <a:p>
            <a:pPr marL="971550" lvl="1" indent="-514350">
              <a:buFont typeface="+mj-lt"/>
              <a:buAutoNum type="arabicPeriod"/>
            </a:pPr>
            <a:r>
              <a:rPr lang="en-US" sz="2600" dirty="0"/>
              <a:t>Tell about the three categories of golf etiquette.</a:t>
            </a:r>
          </a:p>
          <a:p>
            <a:pPr marL="971550" lvl="1" indent="-514350">
              <a:buFont typeface="+mj-lt"/>
              <a:buAutoNum type="arabicPeriod"/>
            </a:pPr>
            <a:r>
              <a:rPr lang="en-US" sz="2600" dirty="0"/>
              <a:t>Show that you know about the definitions of golf terms.</a:t>
            </a:r>
          </a:p>
          <a:p>
            <a:pPr marL="971550" lvl="1" indent="-514350">
              <a:buFont typeface="+mj-lt"/>
              <a:buAutoNum type="arabicPeriod"/>
            </a:pPr>
            <a:r>
              <a:rPr lang="en-US" sz="2600" dirty="0"/>
              <a:t>Show that you understand the "Rules of Amateur Status."</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6260" y="78630"/>
            <a:ext cx="916230" cy="916230"/>
          </a:xfrm>
          <a:prstGeom prst="rect">
            <a:avLst/>
          </a:prstGeom>
        </p:spPr>
      </p:pic>
    </p:spTree>
    <p:extLst>
      <p:ext uri="{BB962C8B-B14F-4D97-AF65-F5344CB8AC3E}">
        <p14:creationId xmlns:p14="http://schemas.microsoft.com/office/powerpoint/2010/main" val="15960526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 to Golf</a:t>
            </a:r>
          </a:p>
        </p:txBody>
      </p:sp>
      <p:sp>
        <p:nvSpPr>
          <p:cNvPr id="3" name="Content Placeholder 2"/>
          <p:cNvSpPr>
            <a:spLocks noGrp="1"/>
          </p:cNvSpPr>
          <p:nvPr>
            <p:ph idx="1"/>
          </p:nvPr>
        </p:nvSpPr>
        <p:spPr>
          <a:xfrm>
            <a:off x="448965" y="1291129"/>
            <a:ext cx="8246070" cy="5344675"/>
          </a:xfrm>
        </p:spPr>
        <p:txBody>
          <a:bodyPr>
            <a:normAutofit/>
          </a:bodyPr>
          <a:lstStyle/>
          <a:p>
            <a:pPr>
              <a:lnSpc>
                <a:spcPct val="80000"/>
              </a:lnSpc>
            </a:pPr>
            <a:r>
              <a:rPr lang="en-US" altLang="en-US" sz="2400" dirty="0"/>
              <a:t>A golf course has 9 holes or 18 holes (standard size) that cover many acres.</a:t>
            </a:r>
          </a:p>
          <a:p>
            <a:pPr>
              <a:lnSpc>
                <a:spcPct val="80000"/>
              </a:lnSpc>
            </a:pPr>
            <a:r>
              <a:rPr lang="en-US" altLang="en-US" sz="2400" dirty="0"/>
              <a:t>Each hole begins at the tee area (sometimes called a tee box); has a fairway, rough, and ends at the green where there is a hole marked with a flagstick; and usually varies in length from 100 to 600 yards.</a:t>
            </a:r>
          </a:p>
          <a:p>
            <a:pPr lvl="1">
              <a:lnSpc>
                <a:spcPct val="80000"/>
              </a:lnSpc>
            </a:pPr>
            <a:r>
              <a:rPr lang="en-US" altLang="en-US" sz="1900" dirty="0"/>
              <a:t>Tee box and fairway have fairly close cut grass, green has very short grass, rough can be just slightly taller grass or something very tall (like prairie grass).  The rough may also have trees and bushes and even houses.  The rough acts as an obstacle and punishes you for bad shots.  Bunkers and water hazards also create obstacles and make the game challenging.</a:t>
            </a:r>
          </a:p>
          <a:p>
            <a:pPr>
              <a:lnSpc>
                <a:spcPct val="80000"/>
              </a:lnSpc>
            </a:pPr>
            <a:r>
              <a:rPr lang="en-US" altLang="en-US" sz="2400" dirty="0"/>
              <a:t>Each hole has a par – a determined number of strokes to complete the hole. Par for the course is just the sum of all the pars on each hole.</a:t>
            </a:r>
          </a:p>
          <a:p>
            <a:pPr>
              <a:lnSpc>
                <a:spcPct val="80000"/>
              </a:lnSpc>
            </a:pPr>
            <a:r>
              <a:rPr lang="en-US" altLang="en-US" sz="2400" dirty="0"/>
              <a:t>The object is to get the ball in the cup in as few strokes as possible using specially designed clubs and following the rules of golf.</a:t>
            </a:r>
            <a:br>
              <a:rPr lang="en-US" altLang="en-US" sz="2400" dirty="0"/>
            </a:br>
            <a:endParaRPr lang="en-US" altLang="en-US" sz="2400" dirty="0"/>
          </a:p>
          <a:p>
            <a:endParaRPr lang="en-US" dirty="0"/>
          </a:p>
        </p:txBody>
      </p:sp>
    </p:spTree>
    <p:extLst>
      <p:ext uri="{BB962C8B-B14F-4D97-AF65-F5344CB8AC3E}">
        <p14:creationId xmlns:p14="http://schemas.microsoft.com/office/powerpoint/2010/main" val="30042214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normAutofit/>
          </a:bodyPr>
          <a:lstStyle/>
          <a:p>
            <a:pPr eaLnBrk="1" hangingPunct="1"/>
            <a:r>
              <a:rPr lang="en-US" altLang="en-US" sz="3200" dirty="0"/>
              <a:t>Layout of a Golf Course Hole</a:t>
            </a:r>
          </a:p>
        </p:txBody>
      </p:sp>
      <p:pic>
        <p:nvPicPr>
          <p:cNvPr id="3" name="Content Placeholder 2"/>
          <p:cNvPicPr>
            <a:picLocks noGrp="1" noChangeAspect="1"/>
          </p:cNvPicPr>
          <p:nvPr>
            <p:ph idx="1"/>
          </p:nvPr>
        </p:nvPicPr>
        <p:blipFill>
          <a:blip r:embed="rId3"/>
          <a:stretch>
            <a:fillRect/>
          </a:stretch>
        </p:blipFill>
        <p:spPr>
          <a:xfrm>
            <a:off x="449263" y="1862942"/>
            <a:ext cx="8245475" cy="3741716"/>
          </a:xfrm>
          <a:prstGeom prst="rect">
            <a:avLst/>
          </a:prstGeom>
        </p:spPr>
      </p:pic>
      <p:sp>
        <p:nvSpPr>
          <p:cNvPr id="8195" name="AutoShape 7" descr="data:image/jpeg;base64,/9j/4AAQSkZJRgABAQAAAQABAAD/2wCEAAkGBhQSERUUEhQWFBUWGSAYGRgXGCIdHRwYHRsZGxwfHR0YHCceHx0jGhwXHy8gJyoqLC4sFx4zNTIqNSYrLCoBCQoKDgwOGg8PGjQiHyQsKSwsNCwsLiosLCkpKSk2KSktLCwsLCkpLCwpLCksLCwsLCksKSwsLCkpLCksKiwpKf/AABEIAHIAeAMBIgACEQEDEQH/xAAbAAABBQEBAAAAAAAAAAAAAAAEAAIDBQYBB//EADUQAAIBAwMCBAUDAwQDAQAAAAECEQADIQQSMSJBBRNRYQYycYGRI0JSobHwFILB0TNDYhb/xAAZAQADAQEBAAAAAAAAAAAAAAABAgMEAAX/xAAiEQACAgEFAAIDAAAAAAAAAAAAAQIRIQMSMUFRBKEiMuH/2gAMAwEAAhEDEQA/AK07mJEG4AZiYJOfmgyFHr9qjN59/UGEdJC3REmOOM/nvU97QmWnv80+nYblAx3x6c12yiAFV2qq84bb+Wz+JrNwemR+fLH5lKj9pBE+zNyfpQOuvG0sqCHCyAWGJ4JJbMnmKJaQOnYBJgczxgLE5EZoHxJN9osDBlQFCjqAx3nHqBXWEFXSap0G++FLEFUtniD3z395qfUm+ny3JMdTPgsZ4UiQOeRnFav4c+Cb9+3uvDyVw0KFa6RECP4kj71sfD/hm3Y2LbtCBBLMygn0Lb5aR3iOalLVUWLaR5d4R4XqmcXXtvtOFS2Co5GQ/qT3o298Pai4Z/UVA2QCCS3HzNJ4r0u5evncyqTGAFv2yJPJG5MEe9VAv3jcKMl9O27y7T7RySGtic8Vnl8l9IKyYvXeC3ACQptEQqyTjOWO3DN9aiuqEtG2GuM275iTuOexjvx6c16Db1MhmEM4O1WuEru7BY2kAn6Ggb+kFxDcKsZBDKhDz2JAQruIzIgH2or5PqGowWk0m0h2um9GAwEhT6KAeZ7+1T3Q5RndbgUYGTMD12RFWWo8MZbQu24gg7V5hfXbAn6GDVYLRZst1PJ3A/KsexAEnuZrTGalwBoHXUq5U2ijgd1MkY9PmjnHPvUul1rxJJOGiTsMd44IA4kTVRe+GjvNyyylyfkUsCPfeDI9zwSaYuv1NszqbRueu/B/+eoTujkAiqMS/S/Uj9w2/wAYYkgCCYB7tPzGu0J4b4kt1lR7xtXJBa3cUD6CWJ6Yj60q6wWg57ZkSzZwD2MmT2BAA74gVO9kNltwURkNgkHBkyftQ1q2VLZUgZ2xtnnknBpxuKQAWthSssRn8N6nic0GylDL9wlxtBdpO099xxMxH2rd/Dnw1b06edqRuuqAxXJZBwgAUQWmq/4R8Gt4u5KxCqolomJKxj0B/pW0v33lgIVNwgq2SIO4kjiDAg/es2pqbfxQkn0hu03Cm5X2Eb239JA7A7YkiOOaa2kLk3B5WRA5yDkg7mxkDiirFrduuITJ43rED78g8zTdXBtBbjD9Q7Yt7RyYxPb1qFJsnurgrNRoHKgDS2mMb26yo8xj1Z3cRnceartV4fbTcdt9AsKhsE7cmWA5yG7mrTUrYa7BZ9zN0gQAXtjg7c7YHBgULaNzzJF0Es5YqCw+qj9uO4j3qckikWxajxBz+hbuJuAA33D1B2HTMghiPQVnr2mLXoHkXUH6Yey5W8jf+wnbA5kwAeavbN6+b3XaS6AzEbXD7TyqjAIPqao/ELdtSzXLLaZwpk2sSbmCAGMGO7YpU8FYrwhtXRdu3Nm7cuXt3UFsleFJIxuESJye9V2ryS/RsOQCsk7ZlzHAntx7UHqNcy2N9tkvb3lBegHamBAJ/lJkGTGKG1fiKMy2UZuA5UiV9WCsYOT2PrVYbk7Q9dFizrsRm3BJgBV5JOCTPrmJoTxbxhLChbay5mGAEj1KqZiRyTmq+/4vcDFJIIEr+0IxiJE8R9sV34b8Ma4xuMbjXGB7QoUZPzT0/QxW+MnJWScaY+1pxqFV7qq+elc7xPdpA+0nNKtBrLpRFG0BmMqwy22YLfxHHJ+1KjaEKO7v3E7SCxjqGdszkNCrNLQ2Vu3lRByRJViTz3ZumAOwFd1kXJEFoMAbun6SZGf+qvfgkG5qQ72ifLAAUKCNzGJaOwAmeBikk6yVZu7Fkoirb/TtJMt/7CFwJWJYFiT6cVFoWt9NrzMlTcwBbfqkMdnoY+1Cai5bAuO7NeuLZlraNKlWfAFwAEmQBA4inprLjXnVNPi2Okm2RugDC3W95ya8+3Jk6CdHc05xvW5MbVZmMtz8sSBU2vuL5qzpgyIYLxO0xI2gZ5xxio7+t1YVW/0qBzJYeYu9QDjb/KVnNRXPGNWzOPLspAO39cb1kYLxgU/CFpt/0C1Pi9sKS2nFlSp3XSCGViYhcZ3AmDNR+GXrBe55T3B5aiSLm7icBSv9vWh9Xd1vzOyXmfaLdlGDqpElmM849Zqpf4kuIbhvqqlWCo122sc5koMKDmlyVUcFoiWlFwjUm2MJNwTBJ3BVZO59s5iq3V6zVJpXFsLdVm+ZD0BIjAaSRPI5rPXfGrL2iSNssSDZZuQYLgNwB645qHVXFZbC2dQoC8W3PW0mWz2B/rNcosdKiPxS1bN6zbFxehQ7wx2jaN3AxEkxmcVG+nQq123ucs+0OoJEN824N2p2p153XXv2US2oAUIQJJOYZRjH1ofU6kG1Z8m4FUsX2MTvaTBz3AjjvVafA9lRZvLbfawLAGBc2+nHMyOa3X/6ZblpVcDMb49fURAIIiRxWLtKLikt0ubp6QpG7HBHbFH+CrFt0aSqncBA6ZwZBmfaeK0R8JyjaLo6ss29txJaFjAxxAGAAI/NcqC3abBGN5GzdzGZxOO9KnsRoKOlInc7tOSDgRuwB/nFav4XtbU3BlVi43N1dNsRAxmSe3B71mEbzSxTlT+oxEZzhZkT9q0XwwEbTtvk5YtBIIgAqp2GQDEz9anruoBL/wAO1kkeRba4fMNq7cbaXVRJDThTk4A9aDu6e+1vUF76DcwBZmN1UhiY8sLCiO2YqRNW19FJe3ZtM4a3IAOIlVUjqBM554oLxrUWblq6znUMispuoreXtOeroJMEcqPrWSKQFyNPhpJttd17Qg3ILduFlQSSQc8ZiqrU6ewttm/1V8BwoLXLKkHJZRAywJ7V3xDxLw9H2svmG1bBBN5t3AO2BiM49aAFzw82AYbTS8oqaiQGAmZYGD7U9DrkHveGOzDyNYjl7huMTNmCBG1SRER2FMOo1dhWW3aLlpO63+sAPfmfvQOru2rdmyLd+4quWZVuW1LGSZYkmF796dp/E7tvToE1K2w5IhrR3n3wSMcgjFNTDaKnxPxBXRTes2974JAa0QZgyAINN0vho/1OXJZA2TDztEftzgH0qbxjw+8x3nULclQNrNGREnacGfShLGsCFxcsQNhjYu1jmBDrkzVFVYASadHS0xskPueOkdIhcyj/AJPeprrWmuFgdpsiJYwhJHTj9uZPvQjbrdsJaJR3JbqbqUGARuGASY5zS1F0O3kkHdMtcHrHcEZA/l70tZsciu6qbSq7HzcncDJUDiY5B9asfBZlojK9Z4BYQRPBP2NBawRK8D5VKkZAzgxwAMzzU/goLNcbd5ZVfm7CewEbTPvVI5Ay2s30BDLtLdxt3sTMAc4H1rtct3wAo81cxHmEFgfWVUAT70qpRJljqbFzd8pBns0GTkc8ketO8IfyxcV3aFAOMlivVDbTk/1p9205J3AyIDGSIH7QSPX+PrXA0+irMLjkj5oB+wJ+tDVhuiGLNJp79vVLauXrkDzfMsATuwI2jsFnEGq9vH1Nq/e01i2lxbm10udRduCQHjO2SfXtVMuua4wRVUrIYmQPLIxuUAYYcEcGAa5qfE9ONz7Va4hAW5qTuFwgc9PSInB+k1kSpUNRa+IeNWXYpZGme5bWDbvW0CliAdyOR2kjYTWO13xAlsbb+k0+7eZ/RAGwDH/jPJyJBq013joa6d6WtMQN6XGtgrAgEMpG1s8MMxQt74h1N4AKumvgGS6oqg/xADARB5iqxXYrfRn9X8XW7pBv2FvHbCBmYBM8AA8RTL3imn2rutXEDJCm25MA8iGPy1F4hqwl1jd043EAleBu7xE4p1q6pM6e3dQsOBDx7SRj/qr0q4+yeb5+iM+HeYN9k3WCxPmLgR6NPEVPa1HkqZZmcCUhg1uSeFAPp70DrGchS11iVMBGIke4AP8AxUJuKrSBMDJujBPso/FHbZ27b0WlvUAhZ/Rc8YlDnn2M+tO1epgbHV2duWHZewmMiMkUEusTpZWhxwhUkATkA/1GKFRma5DnapBPzGACfb37Uq08jPU8ZZre2oU/bEpEHMdTSe3Yip/CULWySVV2aRuEAADtOAPf2oPV3zZXy22ndBEZATnnnqp3hXxM6dNzqT6AlRnifc0Yq02jnNJ0aewuxgcAgQCpDFjMkkEYHPrzSpul1ExcTaA2WVSsxI2iTke9Kig2HpfQKTCnacELJLbsxHJPrU9u4WUEDJkKCckkzyJ2warz4kJgA2wGkwF3HPRC8j/JpzeIFoRAdvDsw8smTOAJkk96IALxnw57bNcQICApdVbcwIPIj7gjiqDUaxWVugwx3KAfljkDgc8itD4hrik2bChC2N7R/ugfuPOTWe8c8CFsJ5bl5WSpB3A+oAxHvQUVZzkztzxty8k+b04SNyyIHy8L9RUdzV2So3F7TgtCjrAJjOYIntzxVbaQCNrEGIIGDxmCcGnG7cPQJInG4A8/Wn2ojuYVcuEEhL0AoAdxjd7jBrl4uVXdd8uFEKJJb/6MYzUqWQpVHRLxIkMHK9o2yDHaotXoGJlUAVfVgcTIBl+B7UMBd0QC2FcgsVO4zAwMHE801dQDA24xAgn695JpzXCjEjYvIEAFo/uDQaxDDqnt6fenSsW2gjy8g25+/IipLG22rG4oYkyvuRz/ALaHS5CyAARgmaH1F2TPrmjV4A5JK1yK7fLMWbJPNNW5XVtdM45jJz37envTRVKIJln4T4i1q4GQwCQCOR9x3pUHpYkfUf3pUjiiqk6PTtnVLEWoG4lW3N3gbTn7zTb+sC7Tyo4B7A92UcntzRzkWwQpO+ZYtmBwoxwe/egG1YXJe5tjgYLEduOD6motmsFuWgzF2QPI5MLjv1Nz6Ypt3V2yU8lGicFcAkAweoxCj7TRJDOGmYI3FW7sZjcfQDgT2puqRn2wFkiQLcCFGMk5JOTXHIzfiOltsR5ZFtoO4mSTHcgDv61V3rFy1AKMhYdjz6Y+laO5pltqyqonco3GW3ewgZP4HtQ17REbmCG40/MMbe0AE88j7UUxXFMz732MEmfaBn7CuXSSo6QvbAM/4asb9lWYIoIX90NxnjqE+3fvVNqAUZlzTxyRncRXT1Z474j+9MZonvUZM96bFUozuQ7zDEU0mlFdimFEDUimowKcPagFEtgwwz3H967Ssqdw/wA70qA56c6iUxyKr/EnO8CcYx2+YUqVQNwTq7Y68Dn/AJj+1G2bK9eBgADHAxx6UqVFAYLpBAeMQ5P3HH4qHXcp7Jj2y/FcpUnZzJ/h7TqRZlVPfIHMc/Wsj8QWV889I49PauUqpDkhq/qVxsrHA/FcFoeg/FdpVczHRZX+I/Fc8lfQfiu0q4461lZPSPxXPKHoOPSlSoM4lt2hIwOR29xSpUqA5//Z"/>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ct val="2000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ct val="2000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ct val="2000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ct val="2000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8196" name="AutoShape 9" descr="data:image/jpeg;base64,/9j/4AAQSkZJRgABAQAAAQABAAD/2wCEAAkGBhQSERUUEhQWFBUWGSAYGRgXGCIdHRwYHRsZGxwfHR0YHCceHx0jGhwXHy8gJyoqLC4sFx4zNTIqNSYrLCoBCQoKDgwOGg8PGjQiHyQsKSwsNCwsLiosLCkpKSk2KSktLCwsLCkpLCwpLCksLCwsLCksKSwsLCkpLCksKiwpKf/AABEIAHIAeAMBIgACEQEDEQH/xAAbAAABBQEBAAAAAAAAAAAAAAAEAAIDBQYBB//EADUQAAIBAwMCBAUDAwQDAQAAAAECEQADIQQSMSJBBRNRYQYycYGRI0JSobHwFILB0TNDYhb/xAAZAQADAQEBAAAAAAAAAAAAAAABAgMEAAX/xAAiEQACAgEFAAIDAAAAAAAAAAAAAQIRIQMSMUFRBKEiMuH/2gAMAwEAAhEDEQA/AK07mJEG4AZiYJOfmgyFHr9qjN59/UGEdJC3REmOOM/nvU97QmWnv80+nYblAx3x6c12yiAFV2qq84bb+Wz+JrNwemR+fLH5lKj9pBE+zNyfpQOuvG0sqCHCyAWGJ4JJbMnmKJaQOnYBJgczxgLE5EZoHxJN9osDBlQFCjqAx3nHqBXWEFXSap0G++FLEFUtniD3z395qfUm+ny3JMdTPgsZ4UiQOeRnFav4c+Cb9+3uvDyVw0KFa6RECP4kj71sfD/hm3Y2LbtCBBLMygn0Lb5aR3iOalLVUWLaR5d4R4XqmcXXtvtOFS2Co5GQ/qT3o298Pai4Z/UVA2QCCS3HzNJ4r0u5evncyqTGAFv2yJPJG5MEe9VAv3jcKMl9O27y7T7RySGtic8Vnl8l9IKyYvXeC3ACQptEQqyTjOWO3DN9aiuqEtG2GuM275iTuOexjvx6c16Db1MhmEM4O1WuEru7BY2kAn6Ggb+kFxDcKsZBDKhDz2JAQruIzIgH2or5PqGowWk0m0h2um9GAwEhT6KAeZ7+1T3Q5RndbgUYGTMD12RFWWo8MZbQu24gg7V5hfXbAn6GDVYLRZst1PJ3A/KsexAEnuZrTGalwBoHXUq5U2ijgd1MkY9PmjnHPvUul1rxJJOGiTsMd44IA4kTVRe+GjvNyyylyfkUsCPfeDI9zwSaYuv1NszqbRueu/B/+eoTujkAiqMS/S/Uj9w2/wAYYkgCCYB7tPzGu0J4b4kt1lR7xtXJBa3cUD6CWJ6Yj60q6wWg57ZkSzZwD2MmT2BAA74gVO9kNltwURkNgkHBkyftQ1q2VLZUgZ2xtnnknBpxuKQAWthSssRn8N6nic0GylDL9wlxtBdpO099xxMxH2rd/Dnw1b06edqRuuqAxXJZBwgAUQWmq/4R8Gt4u5KxCqolomJKxj0B/pW0v33lgIVNwgq2SIO4kjiDAg/es2pqbfxQkn0hu03Cm5X2Eb239JA7A7YkiOOaa2kLk3B5WRA5yDkg7mxkDiirFrduuITJ43rED78g8zTdXBtBbjD9Q7Yt7RyYxPb1qFJsnurgrNRoHKgDS2mMb26yo8xj1Z3cRnceartV4fbTcdt9AsKhsE7cmWA5yG7mrTUrYa7BZ9zN0gQAXtjg7c7YHBgULaNzzJF0Es5YqCw+qj9uO4j3qckikWxajxBz+hbuJuAA33D1B2HTMghiPQVnr2mLXoHkXUH6Yey5W8jf+wnbA5kwAeavbN6+b3XaS6AzEbXD7TyqjAIPqao/ELdtSzXLLaZwpk2sSbmCAGMGO7YpU8FYrwhtXRdu3Nm7cuXt3UFsleFJIxuESJye9V2ryS/RsOQCsk7ZlzHAntx7UHqNcy2N9tkvb3lBegHamBAJ/lJkGTGKG1fiKMy2UZuA5UiV9WCsYOT2PrVYbk7Q9dFizrsRm3BJgBV5JOCTPrmJoTxbxhLChbay5mGAEj1KqZiRyTmq+/4vcDFJIIEr+0IxiJE8R9sV34b8Ma4xuMbjXGB7QoUZPzT0/QxW+MnJWScaY+1pxqFV7qq+elc7xPdpA+0nNKtBrLpRFG0BmMqwy22YLfxHHJ+1KjaEKO7v3E7SCxjqGdszkNCrNLQ2Vu3lRByRJViTz3ZumAOwFd1kXJEFoMAbun6SZGf+qvfgkG5qQ72ifLAAUKCNzGJaOwAmeBikk6yVZu7Fkoirb/TtJMt/7CFwJWJYFiT6cVFoWt9NrzMlTcwBbfqkMdnoY+1Cai5bAuO7NeuLZlraNKlWfAFwAEmQBA4inprLjXnVNPi2Okm2RugDC3W95ya8+3Jk6CdHc05xvW5MbVZmMtz8sSBU2vuL5qzpgyIYLxO0xI2gZ5xxio7+t1YVW/0qBzJYeYu9QDjb/KVnNRXPGNWzOPLspAO39cb1kYLxgU/CFpt/0C1Pi9sKS2nFlSp3XSCGViYhcZ3AmDNR+GXrBe55T3B5aiSLm7icBSv9vWh9Xd1vzOyXmfaLdlGDqpElmM849Zqpf4kuIbhvqqlWCo122sc5koMKDmlyVUcFoiWlFwjUm2MJNwTBJ3BVZO59s5iq3V6zVJpXFsLdVm+ZD0BIjAaSRPI5rPXfGrL2iSNssSDZZuQYLgNwB645qHVXFZbC2dQoC8W3PW0mWz2B/rNcosdKiPxS1bN6zbFxehQ7wx2jaN3AxEkxmcVG+nQq123ucs+0OoJEN824N2p2p153XXv2US2oAUIQJJOYZRjH1ofU6kG1Z8m4FUsX2MTvaTBz3AjjvVafA9lRZvLbfawLAGBc2+nHMyOa3X/6ZblpVcDMb49fURAIIiRxWLtKLikt0ubp6QpG7HBHbFH+CrFt0aSqncBA6ZwZBmfaeK0R8JyjaLo6ss29txJaFjAxxAGAAI/NcqC3abBGN5GzdzGZxOO9KnsRoKOlInc7tOSDgRuwB/nFav4XtbU3BlVi43N1dNsRAxmSe3B71mEbzSxTlT+oxEZzhZkT9q0XwwEbTtvk5YtBIIgAqp2GQDEz9anruoBL/wAO1kkeRba4fMNq7cbaXVRJDThTk4A9aDu6e+1vUF76DcwBZmN1UhiY8sLCiO2YqRNW19FJe3ZtM4a3IAOIlVUjqBM554oLxrUWblq6znUMispuoreXtOeroJMEcqPrWSKQFyNPhpJttd17Qg3ILduFlQSSQc8ZiqrU6ewttm/1V8BwoLXLKkHJZRAywJ7V3xDxLw9H2svmG1bBBN5t3AO2BiM49aAFzw82AYbTS8oqaiQGAmZYGD7U9DrkHveGOzDyNYjl7huMTNmCBG1SRER2FMOo1dhWW3aLlpO63+sAPfmfvQOru2rdmyLd+4quWZVuW1LGSZYkmF796dp/E7tvToE1K2w5IhrR3n3wSMcgjFNTDaKnxPxBXRTes2974JAa0QZgyAINN0vho/1OXJZA2TDztEftzgH0qbxjw+8x3nULclQNrNGREnacGfShLGsCFxcsQNhjYu1jmBDrkzVFVYASadHS0xskPueOkdIhcyj/AJPeprrWmuFgdpsiJYwhJHTj9uZPvQjbrdsJaJR3JbqbqUGARuGASY5zS1F0O3kkHdMtcHrHcEZA/l70tZsciu6qbSq7HzcncDJUDiY5B9asfBZlojK9Z4BYQRPBP2NBawRK8D5VKkZAzgxwAMzzU/goLNcbd5ZVfm7CewEbTPvVI5Ay2s30BDLtLdxt3sTMAc4H1rtct3wAo81cxHmEFgfWVUAT70qpRJljqbFzd8pBns0GTkc8ketO8IfyxcV3aFAOMlivVDbTk/1p9205J3AyIDGSIH7QSPX+PrXA0+irMLjkj5oB+wJ+tDVhuiGLNJp79vVLauXrkDzfMsATuwI2jsFnEGq9vH1Nq/e01i2lxbm10udRduCQHjO2SfXtVMuua4wRVUrIYmQPLIxuUAYYcEcGAa5qfE9ONz7Va4hAW5qTuFwgc9PSInB+k1kSpUNRa+IeNWXYpZGme5bWDbvW0CliAdyOR2kjYTWO13xAlsbb+k0+7eZ/RAGwDH/jPJyJBq013joa6d6WtMQN6XGtgrAgEMpG1s8MMxQt74h1N4AKumvgGS6oqg/xADARB5iqxXYrfRn9X8XW7pBv2FvHbCBmYBM8AA8RTL3imn2rutXEDJCm25MA8iGPy1F4hqwl1jd043EAleBu7xE4p1q6pM6e3dQsOBDx7SRj/qr0q4+yeb5+iM+HeYN9k3WCxPmLgR6NPEVPa1HkqZZmcCUhg1uSeFAPp70DrGchS11iVMBGIke4AP8AxUJuKrSBMDJujBPso/FHbZ27b0WlvUAhZ/Rc8YlDnn2M+tO1epgbHV2duWHZewmMiMkUEusTpZWhxwhUkATkA/1GKFRma5DnapBPzGACfb37Uq08jPU8ZZre2oU/bEpEHMdTSe3Yip/CULWySVV2aRuEAADtOAPf2oPV3zZXy22ndBEZATnnnqp3hXxM6dNzqT6AlRnifc0Yq02jnNJ0aewuxgcAgQCpDFjMkkEYHPrzSpul1ExcTaA2WVSsxI2iTke9Kig2HpfQKTCnacELJLbsxHJPrU9u4WUEDJkKCckkzyJ2warz4kJgA2wGkwF3HPRC8j/JpzeIFoRAdvDsw8smTOAJkk96IALxnw57bNcQICApdVbcwIPIj7gjiqDUaxWVugwx3KAfljkDgc8itD4hrik2bChC2N7R/ugfuPOTWe8c8CFsJ5bl5WSpB3A+oAxHvQUVZzkztzxty8k+b04SNyyIHy8L9RUdzV2So3F7TgtCjrAJjOYIntzxVbaQCNrEGIIGDxmCcGnG7cPQJInG4A8/Wn2ojuYVcuEEhL0AoAdxjd7jBrl4uVXdd8uFEKJJb/6MYzUqWQpVHRLxIkMHK9o2yDHaotXoGJlUAVfVgcTIBl+B7UMBd0QC2FcgsVO4zAwMHE801dQDA24xAgn695JpzXCjEjYvIEAFo/uDQaxDDqnt6fenSsW2gjy8g25+/IipLG22rG4oYkyvuRz/ALaHS5CyAARgmaH1F2TPrmjV4A5JK1yK7fLMWbJPNNW5XVtdM45jJz37envTRVKIJln4T4i1q4GQwCQCOR9x3pUHpYkfUf3pUjiiqk6PTtnVLEWoG4lW3N3gbTn7zTb+sC7Tyo4B7A92UcntzRzkWwQpO+ZYtmBwoxwe/egG1YXJe5tjgYLEduOD6motmsFuWgzF2QPI5MLjv1Nz6Ypt3V2yU8lGicFcAkAweoxCj7TRJDOGmYI3FW7sZjcfQDgT2puqRn2wFkiQLcCFGMk5JOTXHIzfiOltsR5ZFtoO4mSTHcgDv61V3rFy1AKMhYdjz6Y+laO5pltqyqonco3GW3ewgZP4HtQ17REbmCG40/MMbe0AE88j7UUxXFMz732MEmfaBn7CuXSSo6QvbAM/4asb9lWYIoIX90NxnjqE+3fvVNqAUZlzTxyRncRXT1Z474j+9MZonvUZM96bFUozuQ7zDEU0mlFdimFEDUimowKcPagFEtgwwz3H967Ssqdw/wA70qA56c6iUxyKr/EnO8CcYx2+YUqVQNwTq7Y68Dn/AJj+1G2bK9eBgADHAxx6UqVFAYLpBAeMQ5P3HH4qHXcp7Jj2y/FcpUnZzJ/h7TqRZlVPfIHMc/Wsj8QWV889I49PauUqpDkhq/qVxsrHA/FcFoeg/FdpVczHRZX+I/Fc8lfQfiu0q4461lZPSPxXPKHoOPSlSoM4lt2hIwOR29xSpUqA5//Z"/>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ct val="2000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ct val="2000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ct val="2000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ct val="2000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8197" name="AutoShape 11" descr="data:image/jpeg;base64,/9j/4AAQSkZJRgABAQAAAQABAAD/2wCEAAkGBhQSERUUEhQWFBUWGSAYGRgXGCIdHRwYHRsZGxwfHR0YHCceHx0jGhwXHy8gJyoqLC4sFx4zNTIqNSYrLCoBCQoKDgwOGg8PGjQiHyQsKSwsNCwsLiosLCkpKSk2KSktLCwsLCkpLCwpLCksLCwsLCksKSwsLCkpLCksKiwpKf/AABEIAHIAeAMBIgACEQEDEQH/xAAbAAABBQEBAAAAAAAAAAAAAAAEAAIDBQYBB//EADUQAAIBAwMCBAUDAwQDAQAAAAECEQADIQQSMSJBBRNRYQYycYGRI0JSobHwFILB0TNDYhb/xAAZAQADAQEBAAAAAAAAAAAAAAABAgMEAAX/xAAiEQACAgEFAAIDAAAAAAAAAAAAAQIRIQMSMUFRBKEiMuH/2gAMAwEAAhEDEQA/AK07mJEG4AZiYJOfmgyFHr9qjN59/UGEdJC3REmOOM/nvU97QmWnv80+nYblAx3x6c12yiAFV2qq84bb+Wz+JrNwemR+fLH5lKj9pBE+zNyfpQOuvG0sqCHCyAWGJ4JJbMnmKJaQOnYBJgczxgLE5EZoHxJN9osDBlQFCjqAx3nHqBXWEFXSap0G++FLEFUtniD3z395qfUm+ny3JMdTPgsZ4UiQOeRnFav4c+Cb9+3uvDyVw0KFa6RECP4kj71sfD/hm3Y2LbtCBBLMygn0Lb5aR3iOalLVUWLaR5d4R4XqmcXXtvtOFS2Co5GQ/qT3o298Pai4Z/UVA2QCCS3HzNJ4r0u5evncyqTGAFv2yJPJG5MEe9VAv3jcKMl9O27y7T7RySGtic8Vnl8l9IKyYvXeC3ACQptEQqyTjOWO3DN9aiuqEtG2GuM275iTuOexjvx6c16Db1MhmEM4O1WuEru7BY2kAn6Ggb+kFxDcKsZBDKhDz2JAQruIzIgH2or5PqGowWk0m0h2um9GAwEhT6KAeZ7+1T3Q5RndbgUYGTMD12RFWWo8MZbQu24gg7V5hfXbAn6GDVYLRZst1PJ3A/KsexAEnuZrTGalwBoHXUq5U2ijgd1MkY9PmjnHPvUul1rxJJOGiTsMd44IA4kTVRe+GjvNyyylyfkUsCPfeDI9zwSaYuv1NszqbRueu/B/+eoTujkAiqMS/S/Uj9w2/wAYYkgCCYB7tPzGu0J4b4kt1lR7xtXJBa3cUD6CWJ6Yj60q6wWg57ZkSzZwD2MmT2BAA74gVO9kNltwURkNgkHBkyftQ1q2VLZUgZ2xtnnknBpxuKQAWthSssRn8N6nic0GylDL9wlxtBdpO099xxMxH2rd/Dnw1b06edqRuuqAxXJZBwgAUQWmq/4R8Gt4u5KxCqolomJKxj0B/pW0v33lgIVNwgq2SIO4kjiDAg/es2pqbfxQkn0hu03Cm5X2Eb239JA7A7YkiOOaa2kLk3B5WRA5yDkg7mxkDiirFrduuITJ43rED78g8zTdXBtBbjD9Q7Yt7RyYxPb1qFJsnurgrNRoHKgDS2mMb26yo8xj1Z3cRnceartV4fbTcdt9AsKhsE7cmWA5yG7mrTUrYa7BZ9zN0gQAXtjg7c7YHBgULaNzzJF0Es5YqCw+qj9uO4j3qckikWxajxBz+hbuJuAA33D1B2HTMghiPQVnr2mLXoHkXUH6Yey5W8jf+wnbA5kwAeavbN6+b3XaS6AzEbXD7TyqjAIPqao/ELdtSzXLLaZwpk2sSbmCAGMGO7YpU8FYrwhtXRdu3Nm7cuXt3UFsleFJIxuESJye9V2ryS/RsOQCsk7ZlzHAntx7UHqNcy2N9tkvb3lBegHamBAJ/lJkGTGKG1fiKMy2UZuA5UiV9WCsYOT2PrVYbk7Q9dFizrsRm3BJgBV5JOCTPrmJoTxbxhLChbay5mGAEj1KqZiRyTmq+/4vcDFJIIEr+0IxiJE8R9sV34b8Ma4xuMbjXGB7QoUZPzT0/QxW+MnJWScaY+1pxqFV7qq+elc7xPdpA+0nNKtBrLpRFG0BmMqwy22YLfxHHJ+1KjaEKO7v3E7SCxjqGdszkNCrNLQ2Vu3lRByRJViTz3ZumAOwFd1kXJEFoMAbun6SZGf+qvfgkG5qQ72ifLAAUKCNzGJaOwAmeBikk6yVZu7Fkoirb/TtJMt/7CFwJWJYFiT6cVFoWt9NrzMlTcwBbfqkMdnoY+1Cai5bAuO7NeuLZlraNKlWfAFwAEmQBA4inprLjXnVNPi2Okm2RugDC3W95ya8+3Jk6CdHc05xvW5MbVZmMtz8sSBU2vuL5qzpgyIYLxO0xI2gZ5xxio7+t1YVW/0qBzJYeYu9QDjb/KVnNRXPGNWzOPLspAO39cb1kYLxgU/CFpt/0C1Pi9sKS2nFlSp3XSCGViYhcZ3AmDNR+GXrBe55T3B5aiSLm7icBSv9vWh9Xd1vzOyXmfaLdlGDqpElmM849Zqpf4kuIbhvqqlWCo122sc5koMKDmlyVUcFoiWlFwjUm2MJNwTBJ3BVZO59s5iq3V6zVJpXFsLdVm+ZD0BIjAaSRPI5rPXfGrL2iSNssSDZZuQYLgNwB645qHVXFZbC2dQoC8W3PW0mWz2B/rNcosdKiPxS1bN6zbFxehQ7wx2jaN3AxEkxmcVG+nQq123ucs+0OoJEN824N2p2p153XXv2US2oAUIQJJOYZRjH1ofU6kG1Z8m4FUsX2MTvaTBz3AjjvVafA9lRZvLbfawLAGBc2+nHMyOa3X/6ZblpVcDMb49fURAIIiRxWLtKLikt0ubp6QpG7HBHbFH+CrFt0aSqncBA6ZwZBmfaeK0R8JyjaLo6ss29txJaFjAxxAGAAI/NcqC3abBGN5GzdzGZxOO9KnsRoKOlInc7tOSDgRuwB/nFav4XtbU3BlVi43N1dNsRAxmSe3B71mEbzSxTlT+oxEZzhZkT9q0XwwEbTtvk5YtBIIgAqp2GQDEz9anruoBL/wAO1kkeRba4fMNq7cbaXVRJDThTk4A9aDu6e+1vUF76DcwBZmN1UhiY8sLCiO2YqRNW19FJe3ZtM4a3IAOIlVUjqBM554oLxrUWblq6znUMispuoreXtOeroJMEcqPrWSKQFyNPhpJttd17Qg3ILduFlQSSQc8ZiqrU6ewttm/1V8BwoLXLKkHJZRAywJ7V3xDxLw9H2svmG1bBBN5t3AO2BiM49aAFzw82AYbTS8oqaiQGAmZYGD7U9DrkHveGOzDyNYjl7huMTNmCBG1SRER2FMOo1dhWW3aLlpO63+sAPfmfvQOru2rdmyLd+4quWZVuW1LGSZYkmF796dp/E7tvToE1K2w5IhrR3n3wSMcgjFNTDaKnxPxBXRTes2974JAa0QZgyAINN0vho/1OXJZA2TDztEftzgH0qbxjw+8x3nULclQNrNGREnacGfShLGsCFxcsQNhjYu1jmBDrkzVFVYASadHS0xskPueOkdIhcyj/AJPeprrWmuFgdpsiJYwhJHTj9uZPvQjbrdsJaJR3JbqbqUGARuGASY5zS1F0O3kkHdMtcHrHcEZA/l70tZsciu6qbSq7HzcncDJUDiY5B9asfBZlojK9Z4BYQRPBP2NBawRK8D5VKkZAzgxwAMzzU/goLNcbd5ZVfm7CewEbTPvVI5Ay2s30BDLtLdxt3sTMAc4H1rtct3wAo81cxHmEFgfWVUAT70qpRJljqbFzd8pBns0GTkc8ketO8IfyxcV3aFAOMlivVDbTk/1p9205J3AyIDGSIH7QSPX+PrXA0+irMLjkj5oB+wJ+tDVhuiGLNJp79vVLauXrkDzfMsATuwI2jsFnEGq9vH1Nq/e01i2lxbm10udRduCQHjO2SfXtVMuua4wRVUrIYmQPLIxuUAYYcEcGAa5qfE9ONz7Va4hAW5qTuFwgc9PSInB+k1kSpUNRa+IeNWXYpZGme5bWDbvW0CliAdyOR2kjYTWO13xAlsbb+k0+7eZ/RAGwDH/jPJyJBq013joa6d6WtMQN6XGtgrAgEMpG1s8MMxQt74h1N4AKumvgGS6oqg/xADARB5iqxXYrfRn9X8XW7pBv2FvHbCBmYBM8AA8RTL3imn2rutXEDJCm25MA8iGPy1F4hqwl1jd043EAleBu7xE4p1q6pM6e3dQsOBDx7SRj/qr0q4+yeb5+iM+HeYN9k3WCxPmLgR6NPEVPa1HkqZZmcCUhg1uSeFAPp70DrGchS11iVMBGIke4AP8AxUJuKrSBMDJujBPso/FHbZ27b0WlvUAhZ/Rc8YlDnn2M+tO1epgbHV2duWHZewmMiMkUEusTpZWhxwhUkATkA/1GKFRma5DnapBPzGACfb37Uq08jPU8ZZre2oU/bEpEHMdTSe3Yip/CULWySVV2aRuEAADtOAPf2oPV3zZXy22ndBEZATnnnqp3hXxM6dNzqT6AlRnifc0Yq02jnNJ0aewuxgcAgQCpDFjMkkEYHPrzSpul1ExcTaA2WVSsxI2iTke9Kig2HpfQKTCnacELJLbsxHJPrU9u4WUEDJkKCckkzyJ2warz4kJgA2wGkwF3HPRC8j/JpzeIFoRAdvDsw8smTOAJkk96IALxnw57bNcQICApdVbcwIPIj7gjiqDUaxWVugwx3KAfljkDgc8itD4hrik2bChC2N7R/ugfuPOTWe8c8CFsJ5bl5WSpB3A+oAxHvQUVZzkztzxty8k+b04SNyyIHy8L9RUdzV2So3F7TgtCjrAJjOYIntzxVbaQCNrEGIIGDxmCcGnG7cPQJInG4A8/Wn2ojuYVcuEEhL0AoAdxjd7jBrl4uVXdd8uFEKJJb/6MYzUqWQpVHRLxIkMHK9o2yDHaotXoGJlUAVfVgcTIBl+B7UMBd0QC2FcgsVO4zAwMHE801dQDA24xAgn695JpzXCjEjYvIEAFo/uDQaxDDqnt6fenSsW2gjy8g25+/IipLG22rG4oYkyvuRz/ALaHS5CyAARgmaH1F2TPrmjV4A5JK1yK7fLMWbJPNNW5XVtdM45jJz37envTRVKIJln4T4i1q4GQwCQCOR9x3pUHpYkfUf3pUjiiqk6PTtnVLEWoG4lW3N3gbTn7zTb+sC7Tyo4B7A92UcntzRzkWwQpO+ZYtmBwoxwe/egG1YXJe5tjgYLEduOD6motmsFuWgzF2QPI5MLjv1Nz6Ypt3V2yU8lGicFcAkAweoxCj7TRJDOGmYI3FW7sZjcfQDgT2puqRn2wFkiQLcCFGMk5JOTXHIzfiOltsR5ZFtoO4mSTHcgDv61V3rFy1AKMhYdjz6Y+laO5pltqyqonco3GW3ewgZP4HtQ17REbmCG40/MMbe0AE88j7UUxXFMz732MEmfaBn7CuXSSo6QvbAM/4asb9lWYIoIX90NxnjqE+3fvVNqAUZlzTxyRncRXT1Z474j+9MZonvUZM96bFUozuQ7zDEU0mlFdimFEDUimowKcPagFEtgwwz3H967Ssqdw/wA70qA56c6iUxyKr/EnO8CcYx2+YUqVQNwTq7Y68Dn/AJj+1G2bK9eBgADHAxx6UqVFAYLpBAeMQ5P3HH4qHXcp7Jj2y/FcpUnZzJ/h7TqRZlVPfIHMc/Wsj8QWV889I49PauUqpDkhq/qVxsrHA/FcFoeg/FdpVczHRZX+I/Fc8lfQfiu0q4461lZPSPxXPKHoOPSlSoM4lt2hIwOR29xSpUqA5//Z"/>
          <p:cNvSpPr>
            <a:spLocks noChangeAspect="1" noChangeArrowheads="1"/>
          </p:cNvSpPr>
          <p:nvPr/>
        </p:nvSpPr>
        <p:spPr bwMode="auto">
          <a:xfrm>
            <a:off x="460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ct val="2000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ct val="2000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ct val="2000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ct val="2000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34130905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 to Golf</a:t>
            </a:r>
          </a:p>
        </p:txBody>
      </p:sp>
      <p:sp>
        <p:nvSpPr>
          <p:cNvPr id="3" name="Content Placeholder 2"/>
          <p:cNvSpPr>
            <a:spLocks noGrp="1"/>
          </p:cNvSpPr>
          <p:nvPr>
            <p:ph sz="half" idx="1"/>
          </p:nvPr>
        </p:nvSpPr>
        <p:spPr>
          <a:xfrm>
            <a:off x="457200" y="1368610"/>
            <a:ext cx="4191000" cy="5114489"/>
          </a:xfrm>
        </p:spPr>
        <p:txBody>
          <a:bodyPr>
            <a:normAutofit fontScale="92500" lnSpcReduction="10000"/>
          </a:bodyPr>
          <a:lstStyle/>
          <a:p>
            <a:pPr>
              <a:lnSpc>
                <a:spcPct val="80000"/>
              </a:lnSpc>
            </a:pPr>
            <a:r>
              <a:rPr lang="en-US" altLang="en-US" dirty="0"/>
              <a:t>Two most common forms are stroke play (individual) and match play (fewest strokes over set number of holes is the winner). </a:t>
            </a:r>
          </a:p>
          <a:p>
            <a:pPr>
              <a:lnSpc>
                <a:spcPct val="80000"/>
              </a:lnSpc>
            </a:pPr>
            <a:r>
              <a:rPr lang="en-US" altLang="en-US" dirty="0"/>
              <a:t>Match play can be individual or team (best ball).</a:t>
            </a:r>
          </a:p>
          <a:p>
            <a:pPr>
              <a:lnSpc>
                <a:spcPct val="80000"/>
              </a:lnSpc>
            </a:pPr>
            <a:r>
              <a:rPr lang="en-US" altLang="en-US" dirty="0"/>
              <a:t>In golf, there is no referee or umpire.  Golfers police themselves to make sure they are following the rules.  This is a perfect game for scouts because they are Trustworthy. </a:t>
            </a:r>
          </a:p>
          <a:p>
            <a:pPr>
              <a:lnSpc>
                <a:spcPct val="80000"/>
              </a:lnSpc>
            </a:pPr>
            <a:r>
              <a:rPr lang="en-US" altLang="en-US" dirty="0"/>
              <a:t>Golf is called the “gentleman’s game”.</a:t>
            </a:r>
          </a:p>
          <a:p>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8200" y="2076589"/>
            <a:ext cx="4038600" cy="3341410"/>
          </a:xfrm>
        </p:spPr>
      </p:pic>
    </p:spTree>
    <p:extLst>
      <p:ext uri="{BB962C8B-B14F-4D97-AF65-F5344CB8AC3E}">
        <p14:creationId xmlns:p14="http://schemas.microsoft.com/office/powerpoint/2010/main" val="42049055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Golf Etiquette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2782" y="1290638"/>
            <a:ext cx="6098436" cy="4886325"/>
          </a:xfrm>
        </p:spPr>
      </p:pic>
    </p:spTree>
    <p:extLst>
      <p:ext uri="{BB962C8B-B14F-4D97-AF65-F5344CB8AC3E}">
        <p14:creationId xmlns:p14="http://schemas.microsoft.com/office/powerpoint/2010/main" val="32668473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A. #1 </a:t>
            </a:r>
            <a:r>
              <a:rPr lang="en-US" dirty="0"/>
              <a:t>Golf Etiquette</a:t>
            </a:r>
          </a:p>
        </p:txBody>
      </p:sp>
      <p:sp>
        <p:nvSpPr>
          <p:cNvPr id="3" name="Content Placeholder 2"/>
          <p:cNvSpPr>
            <a:spLocks noGrp="1"/>
          </p:cNvSpPr>
          <p:nvPr>
            <p:ph sz="half" idx="1"/>
          </p:nvPr>
        </p:nvSpPr>
        <p:spPr/>
        <p:txBody>
          <a:bodyPr>
            <a:normAutofit/>
          </a:bodyPr>
          <a:lstStyle/>
          <a:p>
            <a:pPr marL="514350" lvl="0" indent="-514350" eaLnBrk="0" fontAlgn="base" hangingPunct="0">
              <a:spcBef>
                <a:spcPct val="0"/>
              </a:spcBef>
              <a:spcAft>
                <a:spcPct val="0"/>
              </a:spcAft>
              <a:buFont typeface="+mj-lt"/>
              <a:buAutoNum type="arabicPeriod"/>
            </a:pPr>
            <a:r>
              <a:rPr lang="en-US" altLang="en-US" sz="2600" dirty="0">
                <a:latin typeface="Arial" panose="020B0604020202020204" pitchFamily="34" charset="0"/>
              </a:rPr>
              <a:t>Courtesy </a:t>
            </a:r>
          </a:p>
          <a:p>
            <a:pPr marL="914400" lvl="1" indent="-514350" eaLnBrk="0" fontAlgn="base" hangingPunct="0">
              <a:spcBef>
                <a:spcPct val="0"/>
              </a:spcBef>
              <a:spcAft>
                <a:spcPct val="0"/>
              </a:spcAft>
              <a:buFont typeface="+mj-lt"/>
              <a:buAutoNum type="alphaLcPeriod"/>
            </a:pPr>
            <a:r>
              <a:rPr lang="en-US" altLang="en-US" sz="2000" dirty="0">
                <a:latin typeface="Arial" panose="020B0604020202020204" pitchFamily="34" charset="0"/>
              </a:rPr>
              <a:t>When it is someone else’s turn to play, do not move, talk, or stand too close or in their line of vision.</a:t>
            </a:r>
          </a:p>
          <a:p>
            <a:pPr marL="914400" lvl="1" indent="-514350" eaLnBrk="0" fontAlgn="base" hangingPunct="0">
              <a:spcBef>
                <a:spcPct val="0"/>
              </a:spcBef>
              <a:spcAft>
                <a:spcPct val="0"/>
              </a:spcAft>
              <a:buFont typeface="+mj-lt"/>
              <a:buAutoNum type="alphaLcPeriod"/>
            </a:pPr>
            <a:r>
              <a:rPr lang="en-US" altLang="en-US" sz="2000" dirty="0">
                <a:latin typeface="Arial" panose="020B0604020202020204" pitchFamily="34" charset="0"/>
              </a:rPr>
              <a:t>When on the greens, do not step in the line of another player’s putt.</a:t>
            </a:r>
          </a:p>
          <a:p>
            <a:pPr marL="914400" lvl="1" indent="-514350" eaLnBrk="0" fontAlgn="base" hangingPunct="0">
              <a:spcBef>
                <a:spcPct val="0"/>
              </a:spcBef>
              <a:spcAft>
                <a:spcPct val="0"/>
              </a:spcAft>
              <a:buFont typeface="+mj-lt"/>
              <a:buAutoNum type="alphaLcPeriod"/>
            </a:pPr>
            <a:r>
              <a:rPr lang="en-US" sz="2000" dirty="0"/>
              <a:t>If there is a group in front of you, don’t crowd them at the tee box or tee your ball before their play is completed.</a:t>
            </a:r>
            <a:endParaRPr lang="en-US" altLang="en-US" sz="2000" dirty="0">
              <a:latin typeface="Arial" panose="020B0604020202020204" pitchFamily="34" charset="0"/>
            </a:endParaRPr>
          </a:p>
          <a:p>
            <a:pPr marL="0" lvl="0" indent="0" eaLnBrk="0" fontAlgn="base" hangingPunct="0">
              <a:spcBef>
                <a:spcPct val="0"/>
              </a:spcBef>
              <a:spcAft>
                <a:spcPct val="0"/>
              </a:spcAft>
              <a:buNone/>
            </a:pPr>
            <a:endParaRPr lang="en-US" altLang="en-US" dirty="0">
              <a:latin typeface="Arial" panose="020B0604020202020204" pitchFamily="34" charset="0"/>
            </a:endParaRPr>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8200" y="1986464"/>
            <a:ext cx="4038600" cy="3521659"/>
          </a:xfrm>
        </p:spPr>
      </p:pic>
    </p:spTree>
    <p:extLst>
      <p:ext uri="{BB962C8B-B14F-4D97-AF65-F5344CB8AC3E}">
        <p14:creationId xmlns:p14="http://schemas.microsoft.com/office/powerpoint/2010/main" val="8997234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Golf </a:t>
            </a:r>
            <a:r>
              <a:rPr lang="en-US" dirty="0"/>
              <a:t>Etiquette</a:t>
            </a:r>
          </a:p>
        </p:txBody>
      </p:sp>
      <p:sp>
        <p:nvSpPr>
          <p:cNvPr id="4" name="Content Placeholder 3"/>
          <p:cNvSpPr>
            <a:spLocks noGrp="1"/>
          </p:cNvSpPr>
          <p:nvPr>
            <p:ph sz="half" idx="2"/>
          </p:nvPr>
        </p:nvSpPr>
        <p:spPr/>
        <p:txBody>
          <a:bodyPr>
            <a:normAutofit fontScale="85000" lnSpcReduction="20000"/>
          </a:bodyPr>
          <a:lstStyle/>
          <a:p>
            <a:pPr marL="514350" indent="-514350">
              <a:buFont typeface="+mj-lt"/>
              <a:buAutoNum type="arabicPeriod" startAt="2"/>
            </a:pPr>
            <a:r>
              <a:rPr lang="en-US" dirty="0"/>
              <a:t>Fast Play</a:t>
            </a:r>
          </a:p>
          <a:p>
            <a:pPr marL="914400" lvl="1" indent="-514350">
              <a:buFont typeface="+mj-lt"/>
              <a:buAutoNum type="alphaLcPeriod"/>
            </a:pPr>
            <a:r>
              <a:rPr lang="en-US" dirty="0"/>
              <a:t>Play at an appropriate pace; do not dally. Be prepared to hit when it is your turn. Line up your shot while others are lining up theirs. Leave the green as soon as all players in your group have finished the hole.</a:t>
            </a:r>
          </a:p>
          <a:p>
            <a:pPr marL="914400" lvl="1" indent="-514350">
              <a:buFont typeface="+mj-lt"/>
              <a:buAutoNum type="alphaLcPeriod"/>
            </a:pPr>
            <a:r>
              <a:rPr lang="en-US" dirty="0"/>
              <a:t>Let faster players play through.</a:t>
            </a:r>
          </a:p>
          <a:p>
            <a:pPr marL="914400" lvl="1" indent="-514350">
              <a:buFont typeface="+mj-lt"/>
              <a:buAutoNum type="alphaLcPeriod"/>
            </a:pPr>
            <a:r>
              <a:rPr lang="en-US" dirty="0"/>
              <a:t>Play usually is in turn, with the player farthest from the hole hitting first, but in informal play, it is often prudent to hit when ready to help speed play.</a:t>
            </a:r>
          </a:p>
        </p:txBody>
      </p:sp>
      <p:pic>
        <p:nvPicPr>
          <p:cNvPr id="6" name="Content Placeholder 5"/>
          <p:cNvPicPr>
            <a:picLocks noGrp="1" noChangeAspect="1"/>
          </p:cNvPicPr>
          <p:nvPr>
            <p:ph sz="half" idx="1"/>
          </p:nvPr>
        </p:nvPicPr>
        <p:blipFill>
          <a:blip r:embed="rId2"/>
          <a:stretch>
            <a:fillRect/>
          </a:stretch>
        </p:blipFill>
        <p:spPr>
          <a:xfrm>
            <a:off x="709840" y="1368425"/>
            <a:ext cx="3533319" cy="4757738"/>
          </a:xfrm>
          <a:prstGeom prst="rect">
            <a:avLst/>
          </a:prstGeom>
        </p:spPr>
      </p:pic>
    </p:spTree>
    <p:extLst>
      <p:ext uri="{BB962C8B-B14F-4D97-AF65-F5344CB8AC3E}">
        <p14:creationId xmlns:p14="http://schemas.microsoft.com/office/powerpoint/2010/main" val="3964919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Golf </a:t>
            </a:r>
            <a:r>
              <a:rPr lang="en-US" dirty="0"/>
              <a:t>Etiquette</a:t>
            </a:r>
          </a:p>
        </p:txBody>
      </p:sp>
      <p:sp>
        <p:nvSpPr>
          <p:cNvPr id="3" name="Content Placeholder 2"/>
          <p:cNvSpPr>
            <a:spLocks noGrp="1"/>
          </p:cNvSpPr>
          <p:nvPr>
            <p:ph sz="half" idx="1"/>
          </p:nvPr>
        </p:nvSpPr>
        <p:spPr>
          <a:xfrm>
            <a:off x="457199" y="1368611"/>
            <a:ext cx="4267505" cy="5267194"/>
          </a:xfrm>
        </p:spPr>
        <p:txBody>
          <a:bodyPr>
            <a:normAutofit fontScale="85000" lnSpcReduction="20000"/>
          </a:bodyPr>
          <a:lstStyle/>
          <a:p>
            <a:pPr marL="514350" indent="-514350">
              <a:buFont typeface="+mj-lt"/>
              <a:buAutoNum type="arabicPeriod" startAt="3"/>
            </a:pPr>
            <a:r>
              <a:rPr lang="en-US" dirty="0"/>
              <a:t>Care for the Course</a:t>
            </a:r>
          </a:p>
          <a:p>
            <a:pPr marL="914400" lvl="1" indent="-514350">
              <a:buFont typeface="+mj-lt"/>
              <a:buAutoNum type="alphaLcPeriod"/>
            </a:pPr>
            <a:r>
              <a:rPr lang="en-US" dirty="0"/>
              <a:t>After hitting from a bunker, be sure to rake where you walked and the area from where you hit. Do not leave the rake lying in the sand.</a:t>
            </a:r>
          </a:p>
          <a:p>
            <a:pPr marL="914400" lvl="1" indent="-514350">
              <a:buFont typeface="+mj-lt"/>
              <a:buAutoNum type="alphaLcPeriod"/>
            </a:pPr>
            <a:r>
              <a:rPr lang="en-US" dirty="0"/>
              <a:t>Avoid unnecessary practice swings to avoid damaging turf during the swing.</a:t>
            </a:r>
          </a:p>
          <a:p>
            <a:pPr marL="914400" lvl="1" indent="-514350">
              <a:buFont typeface="+mj-lt"/>
              <a:buAutoNum type="alphaLcPeriod"/>
            </a:pPr>
            <a:r>
              <a:rPr lang="en-US" dirty="0"/>
              <a:t>Replace all divots – turf that is ripped up after a shot.</a:t>
            </a:r>
          </a:p>
          <a:p>
            <a:pPr marL="914400" lvl="1" indent="-514350">
              <a:buFont typeface="+mj-lt"/>
              <a:buAutoNum type="alphaLcPeriod"/>
            </a:pPr>
            <a:r>
              <a:rPr lang="en-US" dirty="0"/>
              <a:t>Walk carefully on greens. Do not drag your feet.</a:t>
            </a:r>
          </a:p>
          <a:p>
            <a:pPr marL="914400" lvl="1" indent="-514350">
              <a:buFont typeface="+mj-lt"/>
              <a:buAutoNum type="alphaLcPeriod"/>
            </a:pPr>
            <a:r>
              <a:rPr lang="en-US" dirty="0"/>
              <a:t>When replacing the flag stick, do so carefully to avoid damaging the hole.</a:t>
            </a:r>
          </a:p>
          <a:p>
            <a:pPr marL="914400" lvl="1" indent="-514350">
              <a:buFont typeface="+mj-lt"/>
              <a:buAutoNum type="alphaLcPeriod"/>
            </a:pPr>
            <a:r>
              <a:rPr lang="en-US" dirty="0"/>
              <a:t>Basically, try to leave the course in the condition you would like to find it. </a:t>
            </a:r>
          </a:p>
        </p:txBody>
      </p:sp>
      <p:pic>
        <p:nvPicPr>
          <p:cNvPr id="9" name="Content Placeholder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869175" y="1749245"/>
            <a:ext cx="4038600" cy="3163570"/>
          </a:xfrm>
        </p:spPr>
      </p:pic>
    </p:spTree>
    <p:extLst>
      <p:ext uri="{BB962C8B-B14F-4D97-AF65-F5344CB8AC3E}">
        <p14:creationId xmlns:p14="http://schemas.microsoft.com/office/powerpoint/2010/main" val="41913499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Golf Merit Badge Requirements</a:t>
            </a:r>
          </a:p>
        </p:txBody>
      </p:sp>
      <p:sp>
        <p:nvSpPr>
          <p:cNvPr id="3" name="Content Placeholder 2"/>
          <p:cNvSpPr>
            <a:spLocks noGrp="1"/>
          </p:cNvSpPr>
          <p:nvPr>
            <p:ph idx="1"/>
          </p:nvPr>
        </p:nvSpPr>
        <p:spPr/>
        <p:txBody>
          <a:bodyPr>
            <a:normAutofit/>
          </a:bodyPr>
          <a:lstStyle/>
          <a:p>
            <a:pPr marL="969963" indent="-514350">
              <a:buFont typeface="+mj-lt"/>
              <a:buAutoNum type="alphaUcPeriod" startAt="2"/>
            </a:pPr>
            <a:r>
              <a:rPr lang="en-US" dirty="0"/>
              <a:t>Tell about your understanding of the World Handicap System.</a:t>
            </a:r>
          </a:p>
          <a:p>
            <a:pPr marL="969963" indent="-514350">
              <a:buFont typeface="+mj-lt"/>
              <a:buAutoNum type="alphaUcPeriod" startAt="2"/>
            </a:pPr>
            <a:r>
              <a:rPr lang="en-US" dirty="0"/>
              <a:t>Do the following:</a:t>
            </a:r>
          </a:p>
          <a:p>
            <a:pPr marL="1427163" lvl="1" indent="-514350">
              <a:buFont typeface="+mj-lt"/>
              <a:buAutoNum type="arabicPeriod"/>
            </a:pPr>
            <a:r>
              <a:rPr lang="en-US" sz="2400" dirty="0"/>
              <a:t>Tell about the early history of golf. </a:t>
            </a:r>
          </a:p>
          <a:p>
            <a:pPr marL="1427163" lvl="1" indent="-514350">
              <a:buFont typeface="+mj-lt"/>
              <a:buAutoNum type="arabicPeriod"/>
            </a:pPr>
            <a:r>
              <a:rPr lang="en-US" sz="2400" dirty="0"/>
              <a:t>Describe its early years in the United States. </a:t>
            </a:r>
          </a:p>
          <a:p>
            <a:pPr marL="1427163" lvl="1" indent="-514350">
              <a:buFont typeface="+mj-lt"/>
              <a:buAutoNum type="arabicPeriod"/>
            </a:pPr>
            <a:r>
              <a:rPr lang="en-US" sz="2400" dirty="0"/>
              <a:t>Tell about the accomplishments of a top golfer of your choice.</a:t>
            </a:r>
          </a:p>
          <a:p>
            <a:pPr marL="514350" indent="-514350">
              <a:buFont typeface="+mj-lt"/>
              <a:buAutoNum type="alphaUcPeriod" startAt="2"/>
            </a:pPr>
            <a:endParaRPr lang="en-US" dirty="0"/>
          </a:p>
          <a:p>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6260" y="78630"/>
            <a:ext cx="916230" cy="916230"/>
          </a:xfrm>
          <a:prstGeom prst="rect">
            <a:avLst/>
          </a:prstGeom>
        </p:spPr>
      </p:pic>
    </p:spTree>
    <p:extLst>
      <p:ext uri="{BB962C8B-B14F-4D97-AF65-F5344CB8AC3E}">
        <p14:creationId xmlns:p14="http://schemas.microsoft.com/office/powerpoint/2010/main" val="9159409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Rules of Golf</a:t>
            </a:r>
          </a:p>
        </p:txBody>
      </p:sp>
      <p:sp>
        <p:nvSpPr>
          <p:cNvPr id="3" name="Content Placeholder 2"/>
          <p:cNvSpPr>
            <a:spLocks noGrp="1"/>
          </p:cNvSpPr>
          <p:nvPr>
            <p:ph idx="1"/>
          </p:nvPr>
        </p:nvSpPr>
        <p:spPr>
          <a:xfrm>
            <a:off x="448965" y="1291130"/>
            <a:ext cx="8246070" cy="4428445"/>
          </a:xfrm>
        </p:spPr>
        <p:txBody>
          <a:bodyPr>
            <a:normAutofit fontScale="92500" lnSpcReduction="10000"/>
          </a:bodyPr>
          <a:lstStyle/>
          <a:p>
            <a:pPr marL="0" indent="0">
              <a:buNone/>
            </a:pPr>
            <a:r>
              <a:rPr lang="en-US" sz="3000" b="1" dirty="0"/>
              <a:t>Rule 1: The Game, Player Conduct, and the Rules</a:t>
            </a:r>
            <a:endParaRPr lang="en-US" sz="3000" dirty="0"/>
          </a:p>
          <a:p>
            <a:r>
              <a:rPr lang="en-US" sz="2600" b="1" dirty="0"/>
              <a:t>Play the ball as it lies</a:t>
            </a:r>
            <a:endParaRPr lang="en-US" sz="2600" dirty="0"/>
          </a:p>
          <a:p>
            <a:pPr lvl="1"/>
            <a:r>
              <a:rPr lang="en-US" sz="2200" dirty="0"/>
              <a:t>One of the essential principles of golf is to play the ball as it lies. This means you shouldn't move, touch, or alter the ball's position unless the rules allow it. Playing the ball as it lies helps maintain the integrity and fairness of the game.</a:t>
            </a:r>
          </a:p>
          <a:p>
            <a:r>
              <a:rPr lang="en-US" sz="2600" b="1" dirty="0"/>
              <a:t>Play the course as you find it</a:t>
            </a:r>
            <a:endParaRPr lang="en-US" sz="2600" dirty="0"/>
          </a:p>
          <a:p>
            <a:pPr lvl="1"/>
            <a:r>
              <a:rPr lang="en-US" sz="2200" dirty="0"/>
              <a:t>Similarly, you should play the course as you find it. Avoid altering the course (e.g., breaking branches or smoothing bunkers) to gain an advantage.</a:t>
            </a:r>
          </a:p>
          <a:p>
            <a:r>
              <a:rPr lang="en-US" sz="2600" b="1" dirty="0"/>
              <a:t>Player's responsibility for applying the rules</a:t>
            </a:r>
            <a:endParaRPr lang="en-US" sz="2600" dirty="0"/>
          </a:p>
          <a:p>
            <a:pPr lvl="1"/>
            <a:r>
              <a:rPr lang="en-US" sz="2200" dirty="0"/>
              <a:t>As a golfer, it's your responsibility to know and follow the rules. Always act with integrity and call penalties on yourself if necessary.</a:t>
            </a:r>
          </a:p>
          <a:p>
            <a:endParaRPr lang="en-US" dirty="0"/>
          </a:p>
        </p:txBody>
      </p:sp>
    </p:spTree>
    <p:extLst>
      <p:ext uri="{BB962C8B-B14F-4D97-AF65-F5344CB8AC3E}">
        <p14:creationId xmlns:p14="http://schemas.microsoft.com/office/powerpoint/2010/main" val="3313848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Rules of Golf</a:t>
            </a:r>
          </a:p>
        </p:txBody>
      </p:sp>
      <p:sp>
        <p:nvSpPr>
          <p:cNvPr id="6" name="Content Placeholder 5"/>
          <p:cNvSpPr>
            <a:spLocks noGrp="1"/>
          </p:cNvSpPr>
          <p:nvPr>
            <p:ph idx="1"/>
          </p:nvPr>
        </p:nvSpPr>
        <p:spPr>
          <a:xfrm>
            <a:off x="448965" y="1291129"/>
            <a:ext cx="8246070" cy="5344675"/>
          </a:xfrm>
        </p:spPr>
        <p:txBody>
          <a:bodyPr>
            <a:normAutofit fontScale="70000" lnSpcReduction="20000"/>
          </a:bodyPr>
          <a:lstStyle/>
          <a:p>
            <a:pPr marL="0" indent="0">
              <a:buNone/>
            </a:pPr>
            <a:r>
              <a:rPr lang="en-US" sz="4000" b="1" dirty="0"/>
              <a:t>Rule 2: The Course</a:t>
            </a:r>
            <a:endParaRPr lang="en-US" sz="4000" dirty="0"/>
          </a:p>
          <a:p>
            <a:r>
              <a:rPr lang="en-US" sz="3400" b="1" dirty="0"/>
              <a:t>Boundaries and out of bounds</a:t>
            </a:r>
            <a:endParaRPr lang="en-US" sz="3400" dirty="0"/>
          </a:p>
          <a:p>
            <a:pPr lvl="1"/>
            <a:r>
              <a:rPr lang="en-US" dirty="0"/>
              <a:t>Each golf course has defined boundaries, typically marked by fences, stakes, or walls. If your ball goes beyond these boundaries, it's considered "out of bounds," and you'll need to take a penalty stroke and replay the shot from the original position.</a:t>
            </a:r>
          </a:p>
          <a:p>
            <a:r>
              <a:rPr lang="en-US" sz="3400" b="1" dirty="0"/>
              <a:t>Course conditions and obstructions</a:t>
            </a:r>
            <a:endParaRPr lang="en-US" sz="3400" dirty="0"/>
          </a:p>
          <a:p>
            <a:pPr lvl="1"/>
            <a:r>
              <a:rPr lang="en-US" dirty="0"/>
              <a:t>Golf courses have various natural and artificial conditions, such as trees, rocks, and cart paths. If your ball lands in an abnormal course condition, you may be entitled to relief (i.e., moving the ball without penalty). Familiarize yourself with the specific rules regarding obstructions and relief to avoid unnecessary penalties.</a:t>
            </a:r>
          </a:p>
          <a:p>
            <a:r>
              <a:rPr lang="en-US" sz="3400" b="1" dirty="0"/>
              <a:t>Penalty areas</a:t>
            </a:r>
            <a:endParaRPr lang="en-US" sz="3400" dirty="0"/>
          </a:p>
          <a:p>
            <a:pPr lvl="1"/>
            <a:r>
              <a:rPr lang="en-US" dirty="0"/>
              <a:t>Penalty areas include water hazards (lakes, ponds, etc.) and other designated areas where playing the ball might be difficult. Hitting a ball into a penalty area usually results in a one-stroke penalty, and you'll have several options for taking relief.</a:t>
            </a:r>
          </a:p>
          <a:p>
            <a:endParaRPr lang="en-US" dirty="0"/>
          </a:p>
        </p:txBody>
      </p:sp>
    </p:spTree>
    <p:extLst>
      <p:ext uri="{BB962C8B-B14F-4D97-AF65-F5344CB8AC3E}">
        <p14:creationId xmlns:p14="http://schemas.microsoft.com/office/powerpoint/2010/main" val="31199473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Rules of Golf</a:t>
            </a:r>
          </a:p>
        </p:txBody>
      </p:sp>
      <p:sp>
        <p:nvSpPr>
          <p:cNvPr id="6" name="Content Placeholder 5"/>
          <p:cNvSpPr>
            <a:spLocks noGrp="1"/>
          </p:cNvSpPr>
          <p:nvPr>
            <p:ph idx="1"/>
          </p:nvPr>
        </p:nvSpPr>
        <p:spPr>
          <a:xfrm>
            <a:off x="448965" y="1291129"/>
            <a:ext cx="8246070" cy="5344675"/>
          </a:xfrm>
        </p:spPr>
        <p:txBody>
          <a:bodyPr>
            <a:normAutofit fontScale="70000" lnSpcReduction="20000"/>
          </a:bodyPr>
          <a:lstStyle/>
          <a:p>
            <a:pPr marL="0" indent="0">
              <a:buNone/>
            </a:pPr>
            <a:r>
              <a:rPr lang="en-US" sz="4000" b="1" dirty="0"/>
              <a:t>Rule 3: The Competition</a:t>
            </a:r>
            <a:endParaRPr lang="en-US" sz="4000" dirty="0"/>
          </a:p>
          <a:p>
            <a:r>
              <a:rPr lang="en-US" sz="3400" b="1" dirty="0"/>
              <a:t>Match play vs. stroke play</a:t>
            </a:r>
            <a:endParaRPr lang="en-US" sz="3400" dirty="0"/>
          </a:p>
          <a:p>
            <a:pPr lvl="1"/>
            <a:r>
              <a:rPr lang="en-US" dirty="0"/>
              <a:t>There are two main formats in golf: match play and stroke play. In match play, golfers compete on a hole-by-hole basis, while in stroke play, the total number of strokes for the entire round determines the winner. Know the format you're playing and how to score it correctly.</a:t>
            </a:r>
          </a:p>
          <a:p>
            <a:r>
              <a:rPr lang="en-US" sz="3400" b="1" dirty="0"/>
              <a:t>Playing in the correct order</a:t>
            </a:r>
            <a:endParaRPr lang="en-US" sz="3400" dirty="0"/>
          </a:p>
          <a:p>
            <a:pPr lvl="1"/>
            <a:r>
              <a:rPr lang="en-US" dirty="0"/>
              <a:t>Playing in the correct order, or "honors," is essential in golf. In stroke play, the player with the lowest score on the previous hole tees off first. In match play, the winner of the previous hole has the honor. During the rest of the hole, the ball farthest from the hole is played first.</a:t>
            </a:r>
          </a:p>
          <a:p>
            <a:r>
              <a:rPr lang="en-US" sz="3400" b="1" dirty="0"/>
              <a:t>Concessions and claims in match play</a:t>
            </a:r>
            <a:endParaRPr lang="en-US" sz="3400" dirty="0"/>
          </a:p>
          <a:p>
            <a:pPr lvl="1"/>
            <a:r>
              <a:rPr lang="en-US" dirty="0"/>
              <a:t>In match play, players can concede a hole or stroke to their opponent. If you believe your opponent has breached a rule, you can make a claim. Make sure to understand the procedures for making claims and concessions.</a:t>
            </a:r>
          </a:p>
          <a:p>
            <a:endParaRPr lang="en-US" dirty="0"/>
          </a:p>
        </p:txBody>
      </p:sp>
    </p:spTree>
    <p:extLst>
      <p:ext uri="{BB962C8B-B14F-4D97-AF65-F5344CB8AC3E}">
        <p14:creationId xmlns:p14="http://schemas.microsoft.com/office/powerpoint/2010/main" val="27706891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Rules of Golf</a:t>
            </a:r>
          </a:p>
        </p:txBody>
      </p:sp>
      <p:sp>
        <p:nvSpPr>
          <p:cNvPr id="6" name="Content Placeholder 5"/>
          <p:cNvSpPr>
            <a:spLocks noGrp="1"/>
          </p:cNvSpPr>
          <p:nvPr>
            <p:ph idx="1"/>
          </p:nvPr>
        </p:nvSpPr>
        <p:spPr>
          <a:xfrm>
            <a:off x="448965" y="1291130"/>
            <a:ext cx="8246070" cy="3970330"/>
          </a:xfrm>
        </p:spPr>
        <p:txBody>
          <a:bodyPr>
            <a:normAutofit fontScale="92500" lnSpcReduction="10000"/>
          </a:bodyPr>
          <a:lstStyle/>
          <a:p>
            <a:pPr marL="0" indent="0">
              <a:buNone/>
            </a:pPr>
            <a:r>
              <a:rPr lang="en-US" sz="3000" b="1" dirty="0"/>
              <a:t>Rule 4: The Player's Equipment</a:t>
            </a:r>
            <a:endParaRPr lang="en-US" sz="3000" dirty="0"/>
          </a:p>
          <a:p>
            <a:r>
              <a:rPr lang="en-US" sz="2600" b="1" dirty="0"/>
              <a:t>The 14-club rule</a:t>
            </a:r>
            <a:endParaRPr lang="en-US" sz="2600" dirty="0"/>
          </a:p>
          <a:p>
            <a:pPr lvl="1"/>
            <a:r>
              <a:rPr lang="en-US" sz="2200" dirty="0"/>
              <a:t>Golfers are allowed to carry a maximum of 14 clubs in their bag during a round. Carrying more than 14 clubs can result in a penalty.</a:t>
            </a:r>
          </a:p>
          <a:p>
            <a:r>
              <a:rPr lang="en-US" sz="2600" b="1" dirty="0"/>
              <a:t>Conforming clubs and balls</a:t>
            </a:r>
            <a:endParaRPr lang="en-US" sz="2600" dirty="0"/>
          </a:p>
          <a:p>
            <a:pPr lvl="1"/>
            <a:r>
              <a:rPr lang="en-US" sz="2200" dirty="0"/>
              <a:t>Ensure that your clubs and balls meet the specifications outlined by golf's governing bodies (USGA and R&amp;A). Using non-conforming equipment can result in disqualification.</a:t>
            </a:r>
          </a:p>
          <a:p>
            <a:r>
              <a:rPr lang="en-US" sz="2600" b="1" dirty="0"/>
              <a:t>Use of equipment during play</a:t>
            </a:r>
            <a:endParaRPr lang="en-US" sz="2600" dirty="0"/>
          </a:p>
          <a:p>
            <a:pPr lvl="1"/>
            <a:r>
              <a:rPr lang="en-US" sz="2200" dirty="0"/>
              <a:t>Be aware of the rules regarding the use of equipment, such as rangefinders, club. </a:t>
            </a:r>
          </a:p>
        </p:txBody>
      </p:sp>
    </p:spTree>
    <p:extLst>
      <p:ext uri="{BB962C8B-B14F-4D97-AF65-F5344CB8AC3E}">
        <p14:creationId xmlns:p14="http://schemas.microsoft.com/office/powerpoint/2010/main" val="33049442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Rules of Golf</a:t>
            </a:r>
          </a:p>
        </p:txBody>
      </p:sp>
      <p:sp>
        <p:nvSpPr>
          <p:cNvPr id="6" name="Content Placeholder 5"/>
          <p:cNvSpPr>
            <a:spLocks noGrp="1"/>
          </p:cNvSpPr>
          <p:nvPr>
            <p:ph idx="1"/>
          </p:nvPr>
        </p:nvSpPr>
        <p:spPr>
          <a:xfrm>
            <a:off x="448965" y="1291130"/>
            <a:ext cx="8246070" cy="4123035"/>
          </a:xfrm>
        </p:spPr>
        <p:txBody>
          <a:bodyPr>
            <a:normAutofit fontScale="85000" lnSpcReduction="20000"/>
          </a:bodyPr>
          <a:lstStyle/>
          <a:p>
            <a:pPr marL="0" indent="0">
              <a:buNone/>
            </a:pPr>
            <a:r>
              <a:rPr lang="en-US" sz="3300" b="1" dirty="0"/>
              <a:t>Rule 5: Playing the Round and a Hole</a:t>
            </a:r>
            <a:endParaRPr lang="en-US" sz="3300" dirty="0"/>
          </a:p>
          <a:p>
            <a:r>
              <a:rPr lang="en-US" b="1" dirty="0"/>
              <a:t>Starting and finishing a round</a:t>
            </a:r>
            <a:endParaRPr lang="en-US" dirty="0"/>
          </a:p>
          <a:p>
            <a:pPr lvl="1"/>
            <a:r>
              <a:rPr lang="en-US" sz="2400" dirty="0"/>
              <a:t>Make sure you start and finish your round within the designated timeframes. Starting late or not completing a round may lead to penalties or disqualification.</a:t>
            </a:r>
          </a:p>
          <a:p>
            <a:r>
              <a:rPr lang="en-US" b="1" dirty="0"/>
              <a:t>Playing behind the tee</a:t>
            </a:r>
            <a:endParaRPr lang="en-US" dirty="0"/>
          </a:p>
          <a:p>
            <a:pPr lvl="1"/>
            <a:r>
              <a:rPr lang="en-US" sz="2400" dirty="0"/>
              <a:t>When teeing off, you must play from behind the designated tee markers. If you accidentally play from outside this area, you may incur a penalty.</a:t>
            </a:r>
          </a:p>
          <a:p>
            <a:r>
              <a:rPr lang="en-US" b="1" dirty="0"/>
              <a:t>Completing a hole</a:t>
            </a:r>
            <a:endParaRPr lang="en-US" dirty="0"/>
          </a:p>
          <a:p>
            <a:pPr lvl="1"/>
            <a:r>
              <a:rPr lang="en-US" sz="2400" dirty="0"/>
              <a:t>A hole is considered complete when your ball comes to rest in the hole. Always ensure your ball is correctly holed before moving on to the next tee.</a:t>
            </a:r>
          </a:p>
          <a:p>
            <a:endParaRPr lang="en-US" dirty="0"/>
          </a:p>
        </p:txBody>
      </p:sp>
    </p:spTree>
    <p:extLst>
      <p:ext uri="{BB962C8B-B14F-4D97-AF65-F5344CB8AC3E}">
        <p14:creationId xmlns:p14="http://schemas.microsoft.com/office/powerpoint/2010/main" val="38346558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Rules of Golf</a:t>
            </a:r>
          </a:p>
        </p:txBody>
      </p:sp>
      <p:sp>
        <p:nvSpPr>
          <p:cNvPr id="6" name="Content Placeholder 5"/>
          <p:cNvSpPr>
            <a:spLocks noGrp="1"/>
          </p:cNvSpPr>
          <p:nvPr>
            <p:ph idx="1"/>
          </p:nvPr>
        </p:nvSpPr>
        <p:spPr>
          <a:xfrm>
            <a:off x="448965" y="1291130"/>
            <a:ext cx="8246070" cy="4275740"/>
          </a:xfrm>
        </p:spPr>
        <p:txBody>
          <a:bodyPr>
            <a:normAutofit fontScale="77500" lnSpcReduction="20000"/>
          </a:bodyPr>
          <a:lstStyle/>
          <a:p>
            <a:pPr marL="0" indent="0">
              <a:buNone/>
            </a:pPr>
            <a:r>
              <a:rPr lang="en-US" sz="3600" b="1" dirty="0"/>
              <a:t>Rule 6: Playing a Ball</a:t>
            </a:r>
            <a:endParaRPr lang="en-US" sz="3600" dirty="0"/>
          </a:p>
          <a:p>
            <a:r>
              <a:rPr lang="en-US" sz="3100" b="1" dirty="0"/>
              <a:t>The teeing area</a:t>
            </a:r>
            <a:endParaRPr lang="en-US" sz="3100" dirty="0"/>
          </a:p>
          <a:p>
            <a:pPr lvl="1"/>
            <a:r>
              <a:rPr lang="en-US" sz="2600" dirty="0"/>
              <a:t>The teeing area is a rectangular space defined by the tee markers. You must tee your ball within this area, and you can choose any spot within the boundaries to place your ball.</a:t>
            </a:r>
          </a:p>
          <a:p>
            <a:r>
              <a:rPr lang="en-US" sz="3100" b="1" dirty="0"/>
              <a:t>Ball at rest moved</a:t>
            </a:r>
            <a:endParaRPr lang="en-US" sz="3100" dirty="0"/>
          </a:p>
          <a:p>
            <a:pPr lvl="1"/>
            <a:r>
              <a:rPr lang="en-US" sz="2600" dirty="0"/>
              <a:t>If you accidentally move your ball at rest (except on the putting green), you may incur a penalty. Be cautious when addressing the ball or searching for it in the rough.</a:t>
            </a:r>
          </a:p>
          <a:p>
            <a:r>
              <a:rPr lang="en-US" sz="3100" b="1" dirty="0"/>
              <a:t>Ball in motion deflected or stopped</a:t>
            </a:r>
            <a:endParaRPr lang="en-US" sz="3100" dirty="0"/>
          </a:p>
          <a:p>
            <a:pPr lvl="1"/>
            <a:r>
              <a:rPr lang="en-US" sz="2600" dirty="0"/>
              <a:t>If your ball in motion is deflected or stopped by an outside influence, such as another player or an animal, specific rules apply to determine how to proceed. Familiarize yourself with these rules to ensure fair play.</a:t>
            </a:r>
          </a:p>
          <a:p>
            <a:endParaRPr lang="en-US" dirty="0"/>
          </a:p>
        </p:txBody>
      </p:sp>
    </p:spTree>
    <p:extLst>
      <p:ext uri="{BB962C8B-B14F-4D97-AF65-F5344CB8AC3E}">
        <p14:creationId xmlns:p14="http://schemas.microsoft.com/office/powerpoint/2010/main" val="10904788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Rules of Golf</a:t>
            </a:r>
          </a:p>
        </p:txBody>
      </p:sp>
      <p:sp>
        <p:nvSpPr>
          <p:cNvPr id="6" name="Content Placeholder 5"/>
          <p:cNvSpPr>
            <a:spLocks noGrp="1"/>
          </p:cNvSpPr>
          <p:nvPr>
            <p:ph idx="1"/>
          </p:nvPr>
        </p:nvSpPr>
        <p:spPr>
          <a:xfrm>
            <a:off x="448965" y="1291130"/>
            <a:ext cx="8246070" cy="4428445"/>
          </a:xfrm>
        </p:spPr>
        <p:txBody>
          <a:bodyPr>
            <a:normAutofit fontScale="85000" lnSpcReduction="20000"/>
          </a:bodyPr>
          <a:lstStyle/>
          <a:p>
            <a:pPr marL="0" indent="0">
              <a:buNone/>
            </a:pPr>
            <a:r>
              <a:rPr lang="en-US" sz="3600" b="1" dirty="0"/>
              <a:t>Rule 7: Ball Search, Finding, and Identifying</a:t>
            </a:r>
            <a:endParaRPr lang="en-US" sz="3600" dirty="0"/>
          </a:p>
          <a:p>
            <a:r>
              <a:rPr lang="en-US" sz="3100" b="1" dirty="0"/>
              <a:t>Search time and procedures</a:t>
            </a:r>
            <a:endParaRPr lang="en-US" sz="3100" dirty="0"/>
          </a:p>
          <a:p>
            <a:pPr lvl="1"/>
            <a:r>
              <a:rPr lang="en-US" sz="2400" dirty="0"/>
              <a:t>You have a maximum of three minutes to search for a lost ball. If you can't find your ball within this time, it's considered lost, and you'll need to take a penalty stroke and play another ball from your previous position.</a:t>
            </a:r>
          </a:p>
          <a:p>
            <a:r>
              <a:rPr lang="en-US" sz="3100" b="1" dirty="0"/>
              <a:t>Identifying a found ball</a:t>
            </a:r>
            <a:endParaRPr lang="en-US" sz="3100" dirty="0"/>
          </a:p>
          <a:p>
            <a:pPr lvl="1"/>
            <a:r>
              <a:rPr lang="en-US" sz="2400" dirty="0"/>
              <a:t>Before playing a found ball, you must ensure it's yours. If you're unsure, you may lift the ball to identify it, but you must inform your fellow players of your intention and mark the ball's position before lifting it.</a:t>
            </a:r>
          </a:p>
          <a:p>
            <a:r>
              <a:rPr lang="en-US" sz="3100" b="1" dirty="0"/>
              <a:t>Lifting and replacing a ball</a:t>
            </a:r>
            <a:endParaRPr lang="en-US" sz="3100" dirty="0"/>
          </a:p>
          <a:p>
            <a:pPr lvl="1"/>
            <a:r>
              <a:rPr lang="en-US" sz="2400" dirty="0"/>
              <a:t>There are specific rules for lifting and replacing a ball during play. Be sure to follow these guidelines to avoid penalties.</a:t>
            </a:r>
          </a:p>
          <a:p>
            <a:endParaRPr lang="en-US" dirty="0"/>
          </a:p>
        </p:txBody>
      </p:sp>
    </p:spTree>
    <p:extLst>
      <p:ext uri="{BB962C8B-B14F-4D97-AF65-F5344CB8AC3E}">
        <p14:creationId xmlns:p14="http://schemas.microsoft.com/office/powerpoint/2010/main" val="36964353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Golf Penalties</a:t>
            </a:r>
          </a:p>
        </p:txBody>
      </p:sp>
      <p:sp>
        <p:nvSpPr>
          <p:cNvPr id="6" name="Content Placeholder 5"/>
          <p:cNvSpPr>
            <a:spLocks noGrp="1"/>
          </p:cNvSpPr>
          <p:nvPr>
            <p:ph idx="1"/>
          </p:nvPr>
        </p:nvSpPr>
        <p:spPr>
          <a:xfrm>
            <a:off x="448965" y="1291129"/>
            <a:ext cx="8246070" cy="5566871"/>
          </a:xfrm>
        </p:spPr>
        <p:txBody>
          <a:bodyPr>
            <a:normAutofit fontScale="55000" lnSpcReduction="20000"/>
          </a:bodyPr>
          <a:lstStyle/>
          <a:p>
            <a:pPr marL="0" indent="0">
              <a:buNone/>
            </a:pPr>
            <a:r>
              <a:rPr lang="en-US" sz="3600" dirty="0"/>
              <a:t>Knowing the most common golf penalties and how to avoid them will save you strokes and improve your overall experience. In this section, we'll cover the penalties for a lost ball, out of bounds, unplayable lie, and water hazards.</a:t>
            </a:r>
          </a:p>
          <a:p>
            <a:r>
              <a:rPr lang="en-US" sz="3600" b="1" dirty="0"/>
              <a:t>Lost Ball</a:t>
            </a:r>
            <a:endParaRPr lang="en-US" sz="3600" dirty="0"/>
          </a:p>
          <a:p>
            <a:pPr lvl="1"/>
            <a:r>
              <a:rPr lang="en-US" sz="2900" dirty="0"/>
              <a:t>A lost ball results in a one-stroke penalty, and you must return to the spot of your previous shot and play a new ball. To avoid losing your ball, choose an appropriate club for the shot, watch the ball's flight closely, and consider using a brightly colored ball for better visibility.</a:t>
            </a:r>
          </a:p>
          <a:p>
            <a:r>
              <a:rPr lang="en-US" sz="3600" b="1" dirty="0"/>
              <a:t>Out of Bounds</a:t>
            </a:r>
            <a:endParaRPr lang="en-US" sz="3600" dirty="0"/>
          </a:p>
          <a:p>
            <a:pPr lvl="1"/>
            <a:r>
              <a:rPr lang="en-US" sz="2900" dirty="0"/>
              <a:t>If your ball goes out of bounds, you'll incur a one-stroke penalty and must replay your shot from the original position. To avoid hitting out of bounds, select a conservative target, align yourself correctly, and focus on making a smooth swing.</a:t>
            </a:r>
          </a:p>
          <a:p>
            <a:r>
              <a:rPr lang="en-US" sz="3600" b="1" dirty="0"/>
              <a:t>Unplayable Lie</a:t>
            </a:r>
            <a:endParaRPr lang="en-US" sz="3600" dirty="0"/>
          </a:p>
          <a:p>
            <a:pPr lvl="1"/>
            <a:r>
              <a:rPr lang="en-US" sz="2900" dirty="0"/>
              <a:t>An unplayable lie allows you to take relief with a one-stroke penalty. You have three options for relief: return to your previous shot's location, drop the ball within two club lengths, or move back on a straight line from the hole. To avoid unplayable lies, choose your targets wisely and be cautious when playing from difficult lies.</a:t>
            </a:r>
          </a:p>
          <a:p>
            <a:r>
              <a:rPr lang="en-US" sz="3600" b="1" dirty="0"/>
              <a:t>Water Hazards</a:t>
            </a:r>
            <a:endParaRPr lang="en-US" sz="3600" dirty="0"/>
          </a:p>
          <a:p>
            <a:pPr lvl="1"/>
            <a:r>
              <a:rPr lang="en-US" sz="2900" dirty="0"/>
              <a:t>Hitting a ball into a water hazard results in a one-stroke penalty. You have several options for taking relief, including playing the ball as it lies (if possible), dropping a ball behind the hazard, or returning to the spot of your previous shot. To avoid water hazards, consider laying up short of the hazard, select a higher lofted club for better carry, or aim for a safer target on the green.</a:t>
            </a:r>
          </a:p>
          <a:p>
            <a:endParaRPr lang="en-US" dirty="0"/>
          </a:p>
        </p:txBody>
      </p:sp>
    </p:spTree>
    <p:extLst>
      <p:ext uri="{BB962C8B-B14F-4D97-AF65-F5344CB8AC3E}">
        <p14:creationId xmlns:p14="http://schemas.microsoft.com/office/powerpoint/2010/main" val="6383422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A. </a:t>
            </a:r>
            <a:r>
              <a:rPr lang="en-US" dirty="0" smtClean="0"/>
              <a:t>#2 </a:t>
            </a:r>
            <a:r>
              <a:rPr lang="en-US" dirty="0"/>
              <a:t>Golf Terms</a:t>
            </a:r>
          </a:p>
        </p:txBody>
      </p:sp>
      <p:sp>
        <p:nvSpPr>
          <p:cNvPr id="5" name="Content Placeholder 4"/>
          <p:cNvSpPr>
            <a:spLocks noGrp="1"/>
          </p:cNvSpPr>
          <p:nvPr>
            <p:ph idx="1"/>
          </p:nvPr>
        </p:nvSpPr>
        <p:spPr>
          <a:xfrm>
            <a:off x="448965" y="1291129"/>
            <a:ext cx="8246070" cy="5344675"/>
          </a:xfrm>
        </p:spPr>
        <p:txBody>
          <a:bodyPr>
            <a:normAutofit/>
          </a:bodyPr>
          <a:lstStyle/>
          <a:p>
            <a:pPr>
              <a:lnSpc>
                <a:spcPct val="80000"/>
              </a:lnSpc>
            </a:pPr>
            <a:r>
              <a:rPr lang="en-US" altLang="en-US" sz="2200" b="1" dirty="0"/>
              <a:t>Ace</a:t>
            </a:r>
            <a:r>
              <a:rPr lang="en-US" altLang="en-US" sz="2200" dirty="0"/>
              <a:t> –  A score of 1 on a hole. Also known as a hole-in-one.</a:t>
            </a:r>
            <a:endParaRPr lang="en-US" altLang="en-US" sz="2200" b="1" dirty="0"/>
          </a:p>
          <a:p>
            <a:pPr>
              <a:lnSpc>
                <a:spcPct val="80000"/>
              </a:lnSpc>
            </a:pPr>
            <a:r>
              <a:rPr lang="en-US" altLang="en-US" sz="2200" b="1" dirty="0"/>
              <a:t>Address</a:t>
            </a:r>
            <a:r>
              <a:rPr lang="en-US" altLang="en-US" sz="2200" dirty="0"/>
              <a:t> – The position a player assumes when preparing to hit the ball.</a:t>
            </a:r>
            <a:endParaRPr lang="en-US" altLang="en-US" sz="2200" b="1" dirty="0"/>
          </a:p>
          <a:p>
            <a:r>
              <a:rPr lang="en-US" sz="2200" b="1" dirty="0"/>
              <a:t>Albatross</a:t>
            </a:r>
            <a:r>
              <a:rPr lang="en-US" sz="2200" dirty="0"/>
              <a:t> – A score of three under par, also known as a double eagle. This is the hardest score in golf, much rarer than a hole-in-one.</a:t>
            </a:r>
          </a:p>
          <a:p>
            <a:pPr>
              <a:lnSpc>
                <a:spcPct val="80000"/>
              </a:lnSpc>
            </a:pPr>
            <a:r>
              <a:rPr lang="en-US" altLang="en-US" sz="2200" b="1" dirty="0"/>
              <a:t>Approach</a:t>
            </a:r>
            <a:r>
              <a:rPr lang="en-US" altLang="en-US" sz="2200" dirty="0"/>
              <a:t> – A short hit toward the green or hole.</a:t>
            </a:r>
            <a:endParaRPr lang="en-US" altLang="en-US" sz="2200" b="1" dirty="0"/>
          </a:p>
          <a:p>
            <a:pPr>
              <a:lnSpc>
                <a:spcPct val="80000"/>
              </a:lnSpc>
            </a:pPr>
            <a:r>
              <a:rPr lang="en-US" altLang="en-US" sz="2200" b="1" dirty="0"/>
              <a:t>Apron</a:t>
            </a:r>
            <a:r>
              <a:rPr lang="en-US" altLang="en-US" sz="2200" dirty="0"/>
              <a:t> – The short grass that surrounds a green.  Also called fringe.</a:t>
            </a:r>
            <a:endParaRPr lang="en-US" altLang="en-US" sz="2200" b="1" dirty="0"/>
          </a:p>
          <a:p>
            <a:pPr>
              <a:lnSpc>
                <a:spcPct val="80000"/>
              </a:lnSpc>
            </a:pPr>
            <a:r>
              <a:rPr lang="en-US" sz="2200" b="1" dirty="0"/>
              <a:t>Away</a:t>
            </a:r>
            <a:r>
              <a:rPr lang="en-US" sz="2200" dirty="0"/>
              <a:t> – After the tee shot, the order of play is determined by the player farthest from the hold, who is “away.”</a:t>
            </a:r>
          </a:p>
        </p:txBody>
      </p:sp>
    </p:spTree>
    <p:extLst>
      <p:ext uri="{BB962C8B-B14F-4D97-AF65-F5344CB8AC3E}">
        <p14:creationId xmlns:p14="http://schemas.microsoft.com/office/powerpoint/2010/main" val="1933596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Golf </a:t>
            </a:r>
            <a:r>
              <a:rPr lang="en-US" dirty="0"/>
              <a:t>Terms</a:t>
            </a:r>
          </a:p>
        </p:txBody>
      </p:sp>
      <p:sp>
        <p:nvSpPr>
          <p:cNvPr id="5" name="Content Placeholder 4"/>
          <p:cNvSpPr>
            <a:spLocks noGrp="1"/>
          </p:cNvSpPr>
          <p:nvPr>
            <p:ph idx="1"/>
          </p:nvPr>
        </p:nvSpPr>
        <p:spPr>
          <a:xfrm>
            <a:off x="448965" y="1291129"/>
            <a:ext cx="8246070" cy="5344675"/>
          </a:xfrm>
        </p:spPr>
        <p:txBody>
          <a:bodyPr>
            <a:normAutofit/>
          </a:bodyPr>
          <a:lstStyle/>
          <a:p>
            <a:pPr>
              <a:lnSpc>
                <a:spcPct val="80000"/>
              </a:lnSpc>
            </a:pPr>
            <a:r>
              <a:rPr lang="en-US" altLang="en-US" sz="2200" b="1" dirty="0"/>
              <a:t>Backspin</a:t>
            </a:r>
            <a:r>
              <a:rPr lang="en-US" altLang="en-US" sz="2200" dirty="0"/>
              <a:t> – a reverse rotation of the golf ball</a:t>
            </a:r>
            <a:endParaRPr lang="en-US" altLang="en-US" sz="2200" b="1" dirty="0"/>
          </a:p>
          <a:p>
            <a:pPr>
              <a:lnSpc>
                <a:spcPct val="80000"/>
              </a:lnSpc>
            </a:pPr>
            <a:r>
              <a:rPr lang="en-US" altLang="en-US" sz="2200" b="1" dirty="0"/>
              <a:t>Backswing</a:t>
            </a:r>
            <a:r>
              <a:rPr lang="en-US" altLang="en-US" sz="2200" dirty="0"/>
              <a:t> – The backward movement of the golf club and body away from the ball before the downswing</a:t>
            </a:r>
            <a:endParaRPr lang="en-US" altLang="en-US" sz="2200" b="1" dirty="0"/>
          </a:p>
          <a:p>
            <a:pPr>
              <a:lnSpc>
                <a:spcPct val="80000"/>
              </a:lnSpc>
            </a:pPr>
            <a:r>
              <a:rPr lang="en-US" sz="2200" b="1" dirty="0"/>
              <a:t>Ball Marker</a:t>
            </a:r>
            <a:r>
              <a:rPr lang="en-US" sz="2200" dirty="0"/>
              <a:t> – A small, flat object, usually circular, that can be used on the putting green to mark your ball so you can pick it up to clean it or move it out of the way of another player.</a:t>
            </a:r>
          </a:p>
          <a:p>
            <a:pPr>
              <a:lnSpc>
                <a:spcPct val="80000"/>
              </a:lnSpc>
            </a:pPr>
            <a:r>
              <a:rPr lang="en-US" sz="2200" b="1" dirty="0"/>
              <a:t>Birdie</a:t>
            </a:r>
            <a:r>
              <a:rPr lang="en-US" sz="2200" dirty="0"/>
              <a:t> – A score one less than par.</a:t>
            </a:r>
          </a:p>
          <a:p>
            <a:pPr>
              <a:lnSpc>
                <a:spcPct val="80000"/>
              </a:lnSpc>
            </a:pPr>
            <a:r>
              <a:rPr lang="en-US" sz="2200" b="1" dirty="0"/>
              <a:t>Bogey</a:t>
            </a:r>
            <a:r>
              <a:rPr lang="en-US" sz="2200" dirty="0"/>
              <a:t> – A score one more than par.</a:t>
            </a:r>
          </a:p>
          <a:p>
            <a:pPr>
              <a:lnSpc>
                <a:spcPct val="80000"/>
              </a:lnSpc>
            </a:pPr>
            <a:r>
              <a:rPr lang="en-US" altLang="en-US" sz="2200" b="1" dirty="0"/>
              <a:t>Break</a:t>
            </a:r>
            <a:r>
              <a:rPr lang="en-US" altLang="en-US" sz="2200" dirty="0"/>
              <a:t> – the curve of the ball down the slope of the green</a:t>
            </a:r>
            <a:endParaRPr lang="en-US" altLang="en-US" sz="2200" b="1" dirty="0"/>
          </a:p>
          <a:p>
            <a:pPr>
              <a:lnSpc>
                <a:spcPct val="80000"/>
              </a:lnSpc>
            </a:pPr>
            <a:r>
              <a:rPr lang="en-US" altLang="en-US" sz="2200" b="1" dirty="0"/>
              <a:t>Bump and run</a:t>
            </a:r>
            <a:r>
              <a:rPr lang="en-US" altLang="en-US" sz="2200" dirty="0"/>
              <a:t> – A chip shot that is designed to roll, or run, farther than it travels through the air.</a:t>
            </a:r>
            <a:endParaRPr lang="en-US" altLang="en-US" sz="2200" b="1" dirty="0"/>
          </a:p>
          <a:p>
            <a:pPr>
              <a:lnSpc>
                <a:spcPct val="80000"/>
              </a:lnSpc>
            </a:pPr>
            <a:r>
              <a:rPr lang="en-US" altLang="en-US" sz="2200" b="1" dirty="0"/>
              <a:t>Bunker</a:t>
            </a:r>
            <a:r>
              <a:rPr lang="en-US" altLang="en-US" sz="2200" dirty="0"/>
              <a:t> – A depression in the ground that is filled with sand.</a:t>
            </a:r>
            <a:endParaRPr lang="en-US" altLang="en-US" sz="2200" b="1" dirty="0"/>
          </a:p>
        </p:txBody>
      </p:sp>
    </p:spTree>
    <p:extLst>
      <p:ext uri="{BB962C8B-B14F-4D97-AF65-F5344CB8AC3E}">
        <p14:creationId xmlns:p14="http://schemas.microsoft.com/office/powerpoint/2010/main" val="36235194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Golf Merit Badge Requirements</a:t>
            </a:r>
          </a:p>
        </p:txBody>
      </p:sp>
      <p:sp>
        <p:nvSpPr>
          <p:cNvPr id="3" name="Content Placeholder 2"/>
          <p:cNvSpPr>
            <a:spLocks noGrp="1"/>
          </p:cNvSpPr>
          <p:nvPr>
            <p:ph idx="1"/>
          </p:nvPr>
        </p:nvSpPr>
        <p:spPr/>
        <p:txBody>
          <a:bodyPr>
            <a:normAutofit/>
          </a:bodyPr>
          <a:lstStyle/>
          <a:p>
            <a:pPr marL="969963" indent="-514350">
              <a:buFont typeface="+mj-lt"/>
              <a:buAutoNum type="alphaUcPeriod" startAt="4"/>
            </a:pPr>
            <a:r>
              <a:rPr lang="en-US" dirty="0" smtClean="0"/>
              <a:t>Do </a:t>
            </a:r>
            <a:r>
              <a:rPr lang="en-US" dirty="0"/>
              <a:t>the following:</a:t>
            </a:r>
          </a:p>
          <a:p>
            <a:pPr marL="1427163" lvl="1" indent="-514350">
              <a:buFont typeface="+mj-lt"/>
              <a:buAutoNum type="arabicPeriod"/>
            </a:pPr>
            <a:r>
              <a:rPr lang="en-US" sz="2400" dirty="0"/>
              <a:t>Tell how golf can contribute to a healthy lifestyle, mentally and physically.</a:t>
            </a:r>
          </a:p>
          <a:p>
            <a:pPr marL="1427163" lvl="1" indent="-514350">
              <a:buFont typeface="+mj-lt"/>
              <a:buAutoNum type="arabicPeriod"/>
            </a:pPr>
            <a:r>
              <a:rPr lang="en-US" sz="2400" dirty="0"/>
              <a:t>Tell how a golf exercise plan can help you play better. Show two exercises that would improve your game.</a:t>
            </a:r>
          </a:p>
          <a:p>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6260" y="78630"/>
            <a:ext cx="916230" cy="916230"/>
          </a:xfrm>
          <a:prstGeom prst="rect">
            <a:avLst/>
          </a:prstGeom>
        </p:spPr>
      </p:pic>
    </p:spTree>
    <p:extLst>
      <p:ext uri="{BB962C8B-B14F-4D97-AF65-F5344CB8AC3E}">
        <p14:creationId xmlns:p14="http://schemas.microsoft.com/office/powerpoint/2010/main" val="21051049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Golf </a:t>
            </a:r>
            <a:r>
              <a:rPr lang="en-US" dirty="0"/>
              <a:t>Terms</a:t>
            </a:r>
          </a:p>
        </p:txBody>
      </p:sp>
      <p:sp>
        <p:nvSpPr>
          <p:cNvPr id="5" name="Content Placeholder 4"/>
          <p:cNvSpPr>
            <a:spLocks noGrp="1"/>
          </p:cNvSpPr>
          <p:nvPr>
            <p:ph idx="1"/>
          </p:nvPr>
        </p:nvSpPr>
        <p:spPr/>
        <p:txBody>
          <a:bodyPr>
            <a:normAutofit/>
          </a:bodyPr>
          <a:lstStyle/>
          <a:p>
            <a:pPr>
              <a:lnSpc>
                <a:spcPct val="80000"/>
              </a:lnSpc>
            </a:pPr>
            <a:r>
              <a:rPr lang="en-US" altLang="en-US" sz="2200" b="1" dirty="0"/>
              <a:t>Caddy</a:t>
            </a:r>
            <a:r>
              <a:rPr lang="en-US" altLang="en-US" sz="2200" dirty="0"/>
              <a:t> – A person who carries a player’s bag of clubs and sometimes advises the player.</a:t>
            </a:r>
            <a:endParaRPr lang="en-US" altLang="en-US" sz="2200" b="1" dirty="0"/>
          </a:p>
          <a:p>
            <a:pPr>
              <a:lnSpc>
                <a:spcPct val="80000"/>
              </a:lnSpc>
            </a:pPr>
            <a:r>
              <a:rPr lang="en-US" altLang="en-US" sz="2200" b="1" dirty="0"/>
              <a:t>Chip</a:t>
            </a:r>
            <a:r>
              <a:rPr lang="en-US" altLang="en-US" sz="2200" dirty="0"/>
              <a:t> – A shot that rolls farther than it travels in the air and is hit from near the green onto the green.</a:t>
            </a:r>
            <a:endParaRPr lang="en-US" altLang="en-US" sz="2200" b="1" dirty="0"/>
          </a:p>
          <a:p>
            <a:pPr>
              <a:lnSpc>
                <a:spcPct val="80000"/>
              </a:lnSpc>
            </a:pPr>
            <a:r>
              <a:rPr lang="en-US" altLang="en-US" sz="2200" b="1" dirty="0"/>
              <a:t>Club face</a:t>
            </a:r>
            <a:r>
              <a:rPr lang="en-US" altLang="en-US" sz="2200" dirty="0"/>
              <a:t> – the surface of the club head that is designed to strike the golf ball.</a:t>
            </a:r>
            <a:endParaRPr lang="en-US" altLang="en-US" sz="2200" b="1" dirty="0"/>
          </a:p>
          <a:p>
            <a:pPr>
              <a:lnSpc>
                <a:spcPct val="80000"/>
              </a:lnSpc>
            </a:pPr>
            <a:r>
              <a:rPr lang="en-US" altLang="en-US" sz="2200" b="1" dirty="0"/>
              <a:t>Club head</a:t>
            </a:r>
            <a:r>
              <a:rPr lang="en-US" altLang="en-US" sz="2200" dirty="0"/>
              <a:t> – the weighted part of the golf club that makes contact with the golf ball.</a:t>
            </a:r>
            <a:endParaRPr lang="en-US" altLang="en-US" sz="2200" b="1" dirty="0"/>
          </a:p>
          <a:p>
            <a:pPr>
              <a:lnSpc>
                <a:spcPct val="80000"/>
              </a:lnSpc>
            </a:pPr>
            <a:r>
              <a:rPr lang="en-US" altLang="en-US" sz="2200" b="1" dirty="0"/>
              <a:t>Course Management</a:t>
            </a:r>
            <a:r>
              <a:rPr lang="en-US" altLang="en-US" sz="2200" dirty="0"/>
              <a:t> – the use of a plan or strategy to allow a player to use their strengths and weaknesses to finish a golf course in the fewest number of strokes.</a:t>
            </a:r>
          </a:p>
          <a:p>
            <a:pPr>
              <a:lnSpc>
                <a:spcPct val="80000"/>
              </a:lnSpc>
            </a:pPr>
            <a:r>
              <a:rPr lang="en-US" altLang="en-US" sz="2200" b="1" dirty="0"/>
              <a:t>Cross-handed</a:t>
            </a:r>
            <a:r>
              <a:rPr lang="en-US" altLang="en-US" sz="2200" dirty="0"/>
              <a:t> – A grip that puts the left hand below the right (for right-handed players). For putting.</a:t>
            </a:r>
          </a:p>
          <a:p>
            <a:pPr>
              <a:lnSpc>
                <a:spcPct val="80000"/>
              </a:lnSpc>
            </a:pPr>
            <a:r>
              <a:rPr lang="en-US" altLang="en-US" sz="2200" b="1" dirty="0"/>
              <a:t>Cup</a:t>
            </a:r>
            <a:r>
              <a:rPr lang="en-US" altLang="en-US" sz="2200" dirty="0"/>
              <a:t> – The metal or plastic sleeve that fits inside the hole on the green.</a:t>
            </a:r>
            <a:endParaRPr lang="en-US" altLang="en-US" sz="2200" b="1" dirty="0"/>
          </a:p>
          <a:p>
            <a:pPr>
              <a:lnSpc>
                <a:spcPct val="80000"/>
              </a:lnSpc>
            </a:pPr>
            <a:endParaRPr lang="en-US" altLang="en-US" sz="2200" b="1" dirty="0"/>
          </a:p>
          <a:p>
            <a:endParaRPr lang="en-US" sz="2400" dirty="0"/>
          </a:p>
        </p:txBody>
      </p:sp>
    </p:spTree>
    <p:extLst>
      <p:ext uri="{BB962C8B-B14F-4D97-AF65-F5344CB8AC3E}">
        <p14:creationId xmlns:p14="http://schemas.microsoft.com/office/powerpoint/2010/main" val="2739029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Golf </a:t>
            </a:r>
            <a:r>
              <a:rPr lang="en-US" dirty="0"/>
              <a:t>Terms</a:t>
            </a:r>
          </a:p>
        </p:txBody>
      </p:sp>
      <p:sp>
        <p:nvSpPr>
          <p:cNvPr id="5" name="Content Placeholder 4"/>
          <p:cNvSpPr>
            <a:spLocks noGrp="1"/>
          </p:cNvSpPr>
          <p:nvPr>
            <p:ph idx="1"/>
          </p:nvPr>
        </p:nvSpPr>
        <p:spPr/>
        <p:txBody>
          <a:bodyPr>
            <a:normAutofit/>
          </a:bodyPr>
          <a:lstStyle/>
          <a:p>
            <a:pPr>
              <a:lnSpc>
                <a:spcPct val="80000"/>
              </a:lnSpc>
            </a:pPr>
            <a:r>
              <a:rPr lang="en-US" altLang="en-US" sz="2200" b="1" dirty="0"/>
              <a:t>Divot</a:t>
            </a:r>
            <a:r>
              <a:rPr lang="en-US" altLang="en-US" sz="2200" dirty="0"/>
              <a:t> – Turf that is torn from the ground during a shot that digs into the ground.</a:t>
            </a:r>
            <a:endParaRPr lang="en-US" altLang="en-US" sz="2200" b="1" dirty="0"/>
          </a:p>
          <a:p>
            <a:pPr>
              <a:lnSpc>
                <a:spcPct val="80000"/>
              </a:lnSpc>
            </a:pPr>
            <a:r>
              <a:rPr lang="en-US" altLang="en-US" sz="2200" b="1" dirty="0"/>
              <a:t>Dogleg</a:t>
            </a:r>
            <a:r>
              <a:rPr lang="en-US" altLang="en-US" sz="2200" dirty="0"/>
              <a:t> – A hole with a fairway that bends or curves to the right or left. It’s called this because it resembles a dog leg.</a:t>
            </a:r>
            <a:endParaRPr lang="en-US" altLang="en-US" sz="2200" b="1" dirty="0"/>
          </a:p>
          <a:p>
            <a:pPr>
              <a:lnSpc>
                <a:spcPct val="80000"/>
              </a:lnSpc>
            </a:pPr>
            <a:r>
              <a:rPr lang="en-US" altLang="en-US" sz="2200" b="1" dirty="0"/>
              <a:t>Downswing</a:t>
            </a:r>
            <a:r>
              <a:rPr lang="en-US" altLang="en-US" sz="2200" dirty="0"/>
              <a:t> – The part of the swing that starts after the backswing.</a:t>
            </a:r>
            <a:endParaRPr lang="en-US" altLang="en-US" sz="2200" b="1" dirty="0"/>
          </a:p>
          <a:p>
            <a:pPr>
              <a:lnSpc>
                <a:spcPct val="80000"/>
              </a:lnSpc>
            </a:pPr>
            <a:r>
              <a:rPr lang="en-US" altLang="en-US" sz="2200" b="1" dirty="0"/>
              <a:t>Draw</a:t>
            </a:r>
            <a:r>
              <a:rPr lang="en-US" altLang="en-US" sz="2200" dirty="0"/>
              <a:t> – A shot that starts the ball on a path to one side of the target, then gently curves back to the other side.</a:t>
            </a:r>
            <a:endParaRPr lang="en-US" altLang="en-US" sz="2200" b="1" dirty="0"/>
          </a:p>
          <a:p>
            <a:pPr>
              <a:lnSpc>
                <a:spcPct val="80000"/>
              </a:lnSpc>
            </a:pPr>
            <a:r>
              <a:rPr lang="en-US" altLang="en-US" sz="2200" b="1" dirty="0"/>
              <a:t>Drive</a:t>
            </a:r>
            <a:r>
              <a:rPr lang="en-US" altLang="en-US" sz="2200" dirty="0"/>
              <a:t> – The first shot off of the tee.</a:t>
            </a:r>
            <a:endParaRPr lang="en-US" altLang="en-US" sz="2200" b="1" dirty="0"/>
          </a:p>
          <a:p>
            <a:pPr>
              <a:lnSpc>
                <a:spcPct val="80000"/>
              </a:lnSpc>
            </a:pPr>
            <a:r>
              <a:rPr lang="en-US" altLang="en-US" sz="2200" b="1" dirty="0"/>
              <a:t>Duck hook</a:t>
            </a:r>
            <a:r>
              <a:rPr lang="en-US" altLang="en-US" sz="2200" dirty="0"/>
              <a:t> – A shot that curves abruptly and severely. </a:t>
            </a:r>
            <a:endParaRPr lang="en-US" altLang="en-US" sz="2200" b="1" dirty="0"/>
          </a:p>
          <a:p>
            <a:pPr>
              <a:lnSpc>
                <a:spcPct val="80000"/>
              </a:lnSpc>
            </a:pPr>
            <a:r>
              <a:rPr lang="en-US" altLang="en-US" sz="2200" b="1" dirty="0"/>
              <a:t>Duffer</a:t>
            </a:r>
            <a:r>
              <a:rPr lang="en-US" altLang="en-US" sz="2200" dirty="0"/>
              <a:t> – An unskilled player.</a:t>
            </a:r>
          </a:p>
          <a:p>
            <a:pPr>
              <a:lnSpc>
                <a:spcPct val="80000"/>
              </a:lnSpc>
            </a:pPr>
            <a:r>
              <a:rPr lang="en-US" sz="2200" b="1" dirty="0"/>
              <a:t>Eagle</a:t>
            </a:r>
            <a:r>
              <a:rPr lang="en-US" sz="2200" dirty="0"/>
              <a:t> – A score two less than par.</a:t>
            </a:r>
          </a:p>
          <a:p>
            <a:pPr>
              <a:lnSpc>
                <a:spcPct val="80000"/>
              </a:lnSpc>
            </a:pPr>
            <a:r>
              <a:rPr lang="en-US" altLang="en-US" sz="2200" b="1" dirty="0"/>
              <a:t>Explosion Shot</a:t>
            </a:r>
            <a:r>
              <a:rPr lang="en-US" altLang="en-US" sz="2200" dirty="0"/>
              <a:t> – A shot that removes a large amount of sand to get the ball out.</a:t>
            </a:r>
            <a:endParaRPr lang="en-US" altLang="en-US" sz="2200" b="1" dirty="0"/>
          </a:p>
          <a:p>
            <a:pPr>
              <a:lnSpc>
                <a:spcPct val="80000"/>
              </a:lnSpc>
            </a:pPr>
            <a:endParaRPr lang="en-US" altLang="en-US" sz="2400" b="1" dirty="0"/>
          </a:p>
          <a:p>
            <a:endParaRPr lang="en-US" sz="2400" dirty="0"/>
          </a:p>
        </p:txBody>
      </p:sp>
    </p:spTree>
    <p:extLst>
      <p:ext uri="{BB962C8B-B14F-4D97-AF65-F5344CB8AC3E}">
        <p14:creationId xmlns:p14="http://schemas.microsoft.com/office/powerpoint/2010/main" val="4580454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Golf </a:t>
            </a:r>
            <a:r>
              <a:rPr lang="en-US" dirty="0"/>
              <a:t>Terms</a:t>
            </a:r>
          </a:p>
        </p:txBody>
      </p:sp>
      <p:sp>
        <p:nvSpPr>
          <p:cNvPr id="5" name="Content Placeholder 4"/>
          <p:cNvSpPr>
            <a:spLocks noGrp="1"/>
          </p:cNvSpPr>
          <p:nvPr>
            <p:ph idx="1"/>
          </p:nvPr>
        </p:nvSpPr>
        <p:spPr>
          <a:xfrm>
            <a:off x="448965" y="1291129"/>
            <a:ext cx="8246070" cy="5497381"/>
          </a:xfrm>
        </p:spPr>
        <p:txBody>
          <a:bodyPr>
            <a:normAutofit/>
          </a:bodyPr>
          <a:lstStyle/>
          <a:p>
            <a:pPr>
              <a:lnSpc>
                <a:spcPct val="80000"/>
              </a:lnSpc>
            </a:pPr>
            <a:r>
              <a:rPr lang="en-US" altLang="en-US" sz="2200" b="1" dirty="0"/>
              <a:t>Fade</a:t>
            </a:r>
            <a:r>
              <a:rPr lang="en-US" altLang="en-US" sz="2200" dirty="0"/>
              <a:t> – A slightly curving shot from one side to the other.</a:t>
            </a:r>
            <a:endParaRPr lang="en-US" altLang="en-US" sz="2200" b="1" dirty="0"/>
          </a:p>
          <a:p>
            <a:pPr>
              <a:lnSpc>
                <a:spcPct val="80000"/>
              </a:lnSpc>
            </a:pPr>
            <a:r>
              <a:rPr lang="en-US" altLang="en-US" sz="2200" b="1" dirty="0"/>
              <a:t>Fairway</a:t>
            </a:r>
            <a:r>
              <a:rPr lang="en-US" altLang="en-US" sz="2200" dirty="0"/>
              <a:t> – The closely mowed area between the tee and the green.</a:t>
            </a:r>
            <a:endParaRPr lang="en-US" altLang="en-US" sz="2200" b="1" dirty="0"/>
          </a:p>
          <a:p>
            <a:pPr>
              <a:lnSpc>
                <a:spcPct val="80000"/>
              </a:lnSpc>
            </a:pPr>
            <a:r>
              <a:rPr lang="en-US" altLang="en-US" sz="2200" b="1" dirty="0"/>
              <a:t>Fairway Wood</a:t>
            </a:r>
            <a:r>
              <a:rPr lang="en-US" altLang="en-US" sz="2200" dirty="0"/>
              <a:t> – Any other wood than the driver or 1-wood. Not made of wood anymore.</a:t>
            </a:r>
            <a:endParaRPr lang="en-US" altLang="en-US" sz="2200" b="1" dirty="0"/>
          </a:p>
          <a:p>
            <a:pPr>
              <a:lnSpc>
                <a:spcPct val="80000"/>
              </a:lnSpc>
            </a:pPr>
            <a:r>
              <a:rPr lang="en-US" altLang="en-US" sz="2200" b="1" dirty="0"/>
              <a:t>Fat</a:t>
            </a:r>
            <a:r>
              <a:rPr lang="en-US" altLang="en-US" sz="2200" dirty="0"/>
              <a:t> – Hitting the ground before hitting the ball. Also called “chunking the shot”</a:t>
            </a:r>
            <a:endParaRPr lang="en-US" altLang="en-US" sz="2200" b="1" dirty="0"/>
          </a:p>
          <a:p>
            <a:pPr>
              <a:lnSpc>
                <a:spcPct val="80000"/>
              </a:lnSpc>
            </a:pPr>
            <a:r>
              <a:rPr lang="en-US" altLang="en-US" sz="2200" b="1" dirty="0"/>
              <a:t>Flagstick</a:t>
            </a:r>
            <a:r>
              <a:rPr lang="en-US" altLang="en-US" sz="2200" dirty="0"/>
              <a:t> – Pole that holds the flag at each hole.</a:t>
            </a:r>
            <a:endParaRPr lang="en-US" altLang="en-US" sz="2200" b="1" dirty="0"/>
          </a:p>
          <a:p>
            <a:pPr>
              <a:lnSpc>
                <a:spcPct val="80000"/>
              </a:lnSpc>
            </a:pPr>
            <a:r>
              <a:rPr lang="en-US" altLang="en-US" sz="2200" b="1" dirty="0"/>
              <a:t>Flop shot</a:t>
            </a:r>
            <a:r>
              <a:rPr lang="en-US" altLang="en-US" sz="2200" dirty="0"/>
              <a:t> – A high soft shot that stops quickly when it hits the green.</a:t>
            </a:r>
            <a:endParaRPr lang="en-US" altLang="en-US" sz="2200" b="1" dirty="0"/>
          </a:p>
          <a:p>
            <a:pPr>
              <a:lnSpc>
                <a:spcPct val="80000"/>
              </a:lnSpc>
            </a:pPr>
            <a:r>
              <a:rPr lang="en-US" altLang="en-US" sz="2200" b="1" dirty="0"/>
              <a:t>Follow-through</a:t>
            </a:r>
            <a:r>
              <a:rPr lang="en-US" altLang="en-US" sz="2200" dirty="0"/>
              <a:t> – The continuation of a golf swing after the ball has been hit.</a:t>
            </a:r>
            <a:endParaRPr lang="en-US" altLang="en-US" sz="2200" b="1" dirty="0"/>
          </a:p>
          <a:p>
            <a:pPr>
              <a:lnSpc>
                <a:spcPct val="80000"/>
              </a:lnSpc>
            </a:pPr>
            <a:r>
              <a:rPr lang="en-US" altLang="en-US" sz="2200" b="1" dirty="0"/>
              <a:t>Fore</a:t>
            </a:r>
            <a:r>
              <a:rPr lang="en-US" altLang="en-US" sz="2200" dirty="0"/>
              <a:t> – A word yelled out to warn golfers of a golf ball heading toward them.</a:t>
            </a:r>
          </a:p>
          <a:p>
            <a:pPr>
              <a:lnSpc>
                <a:spcPct val="80000"/>
              </a:lnSpc>
            </a:pPr>
            <a:r>
              <a:rPr lang="en-US" altLang="en-US" sz="2200" b="1" dirty="0"/>
              <a:t>Forward Press</a:t>
            </a:r>
            <a:r>
              <a:rPr lang="en-US" altLang="en-US" sz="2200" dirty="0"/>
              <a:t> – A slight movement in the direction of the target to initiate the backswing. </a:t>
            </a:r>
          </a:p>
          <a:p>
            <a:pPr>
              <a:lnSpc>
                <a:spcPct val="80000"/>
              </a:lnSpc>
            </a:pPr>
            <a:endParaRPr lang="en-US" altLang="en-US" sz="2400" b="1" dirty="0">
              <a:latin typeface="Times New Roman" panose="02020603050405020304" pitchFamily="18" charset="0"/>
            </a:endParaRPr>
          </a:p>
          <a:p>
            <a:endParaRPr lang="en-US" sz="2400" dirty="0"/>
          </a:p>
        </p:txBody>
      </p:sp>
    </p:spTree>
    <p:extLst>
      <p:ext uri="{BB962C8B-B14F-4D97-AF65-F5344CB8AC3E}">
        <p14:creationId xmlns:p14="http://schemas.microsoft.com/office/powerpoint/2010/main" val="26051925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Golf </a:t>
            </a:r>
            <a:r>
              <a:rPr lang="en-US" dirty="0"/>
              <a:t>Terms</a:t>
            </a:r>
          </a:p>
        </p:txBody>
      </p:sp>
      <p:sp>
        <p:nvSpPr>
          <p:cNvPr id="5" name="Content Placeholder 4"/>
          <p:cNvSpPr>
            <a:spLocks noGrp="1"/>
          </p:cNvSpPr>
          <p:nvPr>
            <p:ph idx="1"/>
          </p:nvPr>
        </p:nvSpPr>
        <p:spPr>
          <a:xfrm>
            <a:off x="448965" y="1291129"/>
            <a:ext cx="8246070" cy="5191971"/>
          </a:xfrm>
        </p:spPr>
        <p:txBody>
          <a:bodyPr>
            <a:normAutofit fontScale="92500" lnSpcReduction="10000"/>
          </a:bodyPr>
          <a:lstStyle/>
          <a:p>
            <a:pPr>
              <a:lnSpc>
                <a:spcPct val="80000"/>
              </a:lnSpc>
            </a:pPr>
            <a:r>
              <a:rPr lang="en-US" altLang="en-US" sz="2400" b="1" dirty="0"/>
              <a:t>Grain</a:t>
            </a:r>
            <a:r>
              <a:rPr lang="en-US" altLang="en-US" sz="2400" dirty="0"/>
              <a:t> – The direction the grass blades are growing.</a:t>
            </a:r>
          </a:p>
          <a:p>
            <a:pPr>
              <a:lnSpc>
                <a:spcPct val="80000"/>
              </a:lnSpc>
            </a:pPr>
            <a:r>
              <a:rPr lang="en-US" altLang="en-US" sz="2400" b="1" dirty="0"/>
              <a:t>Green</a:t>
            </a:r>
            <a:r>
              <a:rPr lang="en-US" altLang="en-US" sz="2400" dirty="0"/>
              <a:t> – The most closely mown and smooth area on the course where the hole is located.</a:t>
            </a:r>
          </a:p>
          <a:p>
            <a:pPr>
              <a:lnSpc>
                <a:spcPct val="80000"/>
              </a:lnSpc>
            </a:pPr>
            <a:r>
              <a:rPr lang="en-US" altLang="en-US" sz="2400" b="1" dirty="0"/>
              <a:t>Green in regulation</a:t>
            </a:r>
            <a:r>
              <a:rPr lang="en-US" altLang="en-US" sz="2400" dirty="0"/>
              <a:t> – When a golfer reaches a green within the prescribed number of strokes.</a:t>
            </a:r>
          </a:p>
          <a:p>
            <a:pPr>
              <a:lnSpc>
                <a:spcPct val="80000"/>
              </a:lnSpc>
            </a:pPr>
            <a:r>
              <a:rPr lang="en-US" altLang="en-US" sz="2400" b="1" dirty="0"/>
              <a:t>Greens fee </a:t>
            </a:r>
            <a:r>
              <a:rPr lang="en-US" altLang="en-US" sz="2400" dirty="0"/>
              <a:t>-  A charge that is paid to play a course.</a:t>
            </a:r>
          </a:p>
          <a:p>
            <a:pPr>
              <a:lnSpc>
                <a:spcPct val="80000"/>
              </a:lnSpc>
            </a:pPr>
            <a:r>
              <a:rPr lang="en-US" altLang="en-US" sz="2400" b="1" dirty="0"/>
              <a:t>Grip</a:t>
            </a:r>
            <a:r>
              <a:rPr lang="en-US" altLang="en-US" sz="2400" dirty="0"/>
              <a:t> – The handle of a golf club.</a:t>
            </a:r>
          </a:p>
          <a:p>
            <a:pPr>
              <a:lnSpc>
                <a:spcPct val="80000"/>
              </a:lnSpc>
            </a:pPr>
            <a:r>
              <a:rPr lang="en-US" sz="2400" b="1" dirty="0"/>
              <a:t>Ground Under Repair</a:t>
            </a:r>
            <a:r>
              <a:rPr lang="en-US" sz="2400" dirty="0"/>
              <a:t> – A marked section of the course where the ground is unfit for play. Players may take free relief from this area.</a:t>
            </a:r>
          </a:p>
          <a:p>
            <a:pPr>
              <a:lnSpc>
                <a:spcPct val="80000"/>
              </a:lnSpc>
            </a:pPr>
            <a:r>
              <a:rPr lang="en-US" altLang="en-US" sz="2400" b="1" dirty="0"/>
              <a:t>Handicap</a:t>
            </a:r>
            <a:r>
              <a:rPr lang="en-US" altLang="en-US" sz="2400" dirty="0"/>
              <a:t> – A number that is calculated by a USGA formula for allowing players of different skill levels to fairly compete against one another.</a:t>
            </a:r>
          </a:p>
          <a:p>
            <a:pPr>
              <a:lnSpc>
                <a:spcPct val="80000"/>
              </a:lnSpc>
            </a:pPr>
            <a:r>
              <a:rPr lang="en-US" altLang="en-US" sz="2400" b="1" dirty="0"/>
              <a:t>Hazard</a:t>
            </a:r>
            <a:r>
              <a:rPr lang="en-US" altLang="en-US" sz="2400" dirty="0"/>
              <a:t> – refers to any bunker or body of water</a:t>
            </a:r>
          </a:p>
          <a:p>
            <a:pPr>
              <a:lnSpc>
                <a:spcPct val="80000"/>
              </a:lnSpc>
            </a:pPr>
            <a:r>
              <a:rPr lang="en-US" altLang="en-US" sz="2400" b="1" dirty="0"/>
              <a:t>Hole</a:t>
            </a:r>
            <a:r>
              <a:rPr lang="en-US" altLang="en-US" sz="2400" dirty="0"/>
              <a:t> – A 4.5 in hole in a green into which the ball is to be hit.  Also refers to the tee-to-green area.</a:t>
            </a:r>
          </a:p>
          <a:p>
            <a:pPr>
              <a:lnSpc>
                <a:spcPct val="80000"/>
              </a:lnSpc>
            </a:pPr>
            <a:r>
              <a:rPr lang="en-US" altLang="en-US" sz="2400" b="1" dirty="0"/>
              <a:t>Hook</a:t>
            </a:r>
            <a:r>
              <a:rPr lang="en-US" altLang="en-US" sz="2400" dirty="0"/>
              <a:t> – When a golf ball curves to the left (for right-handed golfer) after being hit.</a:t>
            </a:r>
          </a:p>
          <a:p>
            <a:endParaRPr lang="en-US" dirty="0"/>
          </a:p>
        </p:txBody>
      </p:sp>
    </p:spTree>
    <p:extLst>
      <p:ext uri="{BB962C8B-B14F-4D97-AF65-F5344CB8AC3E}">
        <p14:creationId xmlns:p14="http://schemas.microsoft.com/office/powerpoint/2010/main" val="28990770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Golf </a:t>
            </a:r>
            <a:r>
              <a:rPr lang="en-US" dirty="0"/>
              <a:t>Terms</a:t>
            </a:r>
          </a:p>
        </p:txBody>
      </p:sp>
      <p:sp>
        <p:nvSpPr>
          <p:cNvPr id="5" name="Content Placeholder 4"/>
          <p:cNvSpPr>
            <a:spLocks noGrp="1"/>
          </p:cNvSpPr>
          <p:nvPr>
            <p:ph idx="1"/>
          </p:nvPr>
        </p:nvSpPr>
        <p:spPr>
          <a:xfrm>
            <a:off x="448965" y="1291129"/>
            <a:ext cx="8246070" cy="5344675"/>
          </a:xfrm>
        </p:spPr>
        <p:txBody>
          <a:bodyPr>
            <a:normAutofit fontScale="92500" lnSpcReduction="10000"/>
          </a:bodyPr>
          <a:lstStyle/>
          <a:p>
            <a:pPr>
              <a:lnSpc>
                <a:spcPct val="80000"/>
              </a:lnSpc>
            </a:pPr>
            <a:r>
              <a:rPr lang="en-US" altLang="en-US" sz="2400" b="1" dirty="0"/>
              <a:t>Knockdown</a:t>
            </a:r>
            <a:r>
              <a:rPr lang="en-US" altLang="en-US" sz="2400" dirty="0"/>
              <a:t> – A shot played with less than a full swing and hit on a lower trajectory than normal.</a:t>
            </a:r>
          </a:p>
          <a:p>
            <a:pPr>
              <a:lnSpc>
                <a:spcPct val="80000"/>
              </a:lnSpc>
            </a:pPr>
            <a:r>
              <a:rPr lang="en-US" altLang="en-US" sz="2400" b="1" dirty="0"/>
              <a:t>Lag</a:t>
            </a:r>
            <a:r>
              <a:rPr lang="en-US" altLang="en-US" sz="2400" dirty="0"/>
              <a:t> – A putt that is intended to stop close to the hole but stops short.</a:t>
            </a:r>
          </a:p>
          <a:p>
            <a:pPr>
              <a:lnSpc>
                <a:spcPct val="80000"/>
              </a:lnSpc>
            </a:pPr>
            <a:r>
              <a:rPr lang="en-US" altLang="en-US" sz="2400" b="1" dirty="0"/>
              <a:t>Lateral hazard</a:t>
            </a:r>
            <a:r>
              <a:rPr lang="en-US" altLang="en-US" sz="2400" dirty="0"/>
              <a:t> – A water hazard that is to the side of the line of play.</a:t>
            </a:r>
          </a:p>
          <a:p>
            <a:pPr>
              <a:lnSpc>
                <a:spcPct val="80000"/>
              </a:lnSpc>
            </a:pPr>
            <a:r>
              <a:rPr lang="en-US" altLang="en-US" sz="2400" b="1" dirty="0"/>
              <a:t>Lie</a:t>
            </a:r>
            <a:r>
              <a:rPr lang="en-US" altLang="en-US" sz="2400" dirty="0"/>
              <a:t> – The way a ball rests on the ground.</a:t>
            </a:r>
          </a:p>
          <a:p>
            <a:pPr>
              <a:lnSpc>
                <a:spcPct val="80000"/>
              </a:lnSpc>
            </a:pPr>
            <a:r>
              <a:rPr lang="en-US" altLang="en-US" sz="2400" b="1" dirty="0"/>
              <a:t>Left</a:t>
            </a:r>
            <a:r>
              <a:rPr lang="en-US" altLang="en-US" sz="2400" dirty="0"/>
              <a:t> – The backward slant of the clubface</a:t>
            </a:r>
          </a:p>
          <a:p>
            <a:r>
              <a:rPr lang="en-US" sz="2400" b="1" dirty="0"/>
              <a:t>Loft</a:t>
            </a:r>
            <a:r>
              <a:rPr lang="en-US" sz="2400" dirty="0"/>
              <a:t> – The angle between a club’s shaft and clubface. Higher loft causes the ball to go higher and generally shorter.</a:t>
            </a:r>
          </a:p>
          <a:p>
            <a:r>
              <a:rPr lang="en-US" sz="2400" b="1" dirty="0"/>
              <a:t>Loose Impediment</a:t>
            </a:r>
            <a:r>
              <a:rPr lang="en-US" sz="2400" dirty="0"/>
              <a:t> – Any unattached natural objects like stones, sticks, and leaves. Golfers may move these without penalty so long as the ball does not move.</a:t>
            </a:r>
          </a:p>
          <a:p>
            <a:pPr>
              <a:lnSpc>
                <a:spcPct val="80000"/>
              </a:lnSpc>
            </a:pPr>
            <a:r>
              <a:rPr lang="en-US" altLang="en-US" sz="2400" b="1" dirty="0"/>
              <a:t>Marker</a:t>
            </a:r>
            <a:r>
              <a:rPr lang="en-US" altLang="en-US" sz="2400" dirty="0"/>
              <a:t> – A flat object used to mark a ball’s original position on a green.</a:t>
            </a:r>
          </a:p>
          <a:p>
            <a:pPr>
              <a:lnSpc>
                <a:spcPct val="80000"/>
              </a:lnSpc>
            </a:pPr>
            <a:r>
              <a:rPr lang="en-US" altLang="en-US" sz="2400" b="1" dirty="0"/>
              <a:t>Mulligan</a:t>
            </a:r>
            <a:r>
              <a:rPr lang="en-US" altLang="en-US" sz="2400" dirty="0"/>
              <a:t> – A second attempt or replay of a bad shot. This is never allowed in professional play.</a:t>
            </a:r>
          </a:p>
          <a:p>
            <a:endParaRPr lang="en-US" sz="2400" dirty="0"/>
          </a:p>
        </p:txBody>
      </p:sp>
    </p:spTree>
    <p:extLst>
      <p:ext uri="{BB962C8B-B14F-4D97-AF65-F5344CB8AC3E}">
        <p14:creationId xmlns:p14="http://schemas.microsoft.com/office/powerpoint/2010/main" val="26830953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Golf </a:t>
            </a:r>
            <a:r>
              <a:rPr lang="en-US" dirty="0"/>
              <a:t>Terms</a:t>
            </a:r>
          </a:p>
        </p:txBody>
      </p:sp>
      <p:sp>
        <p:nvSpPr>
          <p:cNvPr id="5" name="Content Placeholder 4"/>
          <p:cNvSpPr>
            <a:spLocks noGrp="1"/>
          </p:cNvSpPr>
          <p:nvPr>
            <p:ph idx="1"/>
          </p:nvPr>
        </p:nvSpPr>
        <p:spPr>
          <a:xfrm>
            <a:off x="448965" y="1291130"/>
            <a:ext cx="8246070" cy="5344676"/>
          </a:xfrm>
        </p:spPr>
        <p:txBody>
          <a:bodyPr>
            <a:normAutofit fontScale="92500" lnSpcReduction="10000"/>
          </a:bodyPr>
          <a:lstStyle/>
          <a:p>
            <a:pPr>
              <a:lnSpc>
                <a:spcPct val="80000"/>
              </a:lnSpc>
            </a:pPr>
            <a:r>
              <a:rPr lang="en-US" altLang="en-US" sz="2400" b="1" dirty="0"/>
              <a:t>Out of Bounds</a:t>
            </a:r>
            <a:r>
              <a:rPr lang="en-US" altLang="en-US" sz="2400" dirty="0"/>
              <a:t> – An area not part of the golf course and where play is not permitted and a penalty stroke is charged if the ball lands there.</a:t>
            </a:r>
          </a:p>
          <a:p>
            <a:pPr>
              <a:lnSpc>
                <a:spcPct val="80000"/>
              </a:lnSpc>
            </a:pPr>
            <a:r>
              <a:rPr lang="en-US" sz="2400" b="1" dirty="0"/>
              <a:t>Par</a:t>
            </a:r>
            <a:r>
              <a:rPr lang="en-US" sz="2400" dirty="0"/>
              <a:t> – The score an expert golfer would be expected to make on a given hole under ordinary conditions.</a:t>
            </a:r>
          </a:p>
          <a:p>
            <a:pPr>
              <a:lnSpc>
                <a:spcPct val="80000"/>
              </a:lnSpc>
            </a:pPr>
            <a:r>
              <a:rPr lang="en-US" altLang="en-US" sz="2400" b="1" dirty="0"/>
              <a:t>Pitch</a:t>
            </a:r>
            <a:r>
              <a:rPr lang="en-US" altLang="en-US" sz="2400" dirty="0"/>
              <a:t> – A relatively short lofted shot designed to land softly and stop quickly, usually hit with a wedge.</a:t>
            </a:r>
          </a:p>
          <a:p>
            <a:pPr>
              <a:lnSpc>
                <a:spcPct val="80000"/>
              </a:lnSpc>
            </a:pPr>
            <a:r>
              <a:rPr lang="en-US" altLang="en-US" sz="2400" b="1" dirty="0"/>
              <a:t>Pitch-and-run</a:t>
            </a:r>
            <a:r>
              <a:rPr lang="en-US" altLang="en-US" sz="2400" dirty="0"/>
              <a:t> – A shot near the green that is intended to roll more than it travels in the air.</a:t>
            </a:r>
          </a:p>
          <a:p>
            <a:pPr>
              <a:lnSpc>
                <a:spcPct val="80000"/>
              </a:lnSpc>
            </a:pPr>
            <a:r>
              <a:rPr lang="en-US" altLang="en-US" sz="2400" b="1" dirty="0"/>
              <a:t>Pot bunker</a:t>
            </a:r>
            <a:r>
              <a:rPr lang="en-US" altLang="en-US" sz="2400" dirty="0"/>
              <a:t> – A small deep bunker requiring a very steep angle of ascent to escape.</a:t>
            </a:r>
            <a:endParaRPr lang="en-US" altLang="en-US" sz="2400" b="1" dirty="0"/>
          </a:p>
          <a:p>
            <a:pPr>
              <a:lnSpc>
                <a:spcPct val="80000"/>
              </a:lnSpc>
            </a:pPr>
            <a:r>
              <a:rPr lang="en-US" altLang="en-US" sz="2400" b="1" dirty="0"/>
              <a:t>Preferred lies</a:t>
            </a:r>
            <a:r>
              <a:rPr lang="en-US" altLang="en-US" sz="2400" dirty="0"/>
              <a:t> – A local course rule that allows a player to improve his or her lie without penalty. Used when a course is wet or muddy.</a:t>
            </a:r>
          </a:p>
          <a:p>
            <a:pPr>
              <a:lnSpc>
                <a:spcPct val="80000"/>
              </a:lnSpc>
            </a:pPr>
            <a:r>
              <a:rPr lang="en-US" altLang="en-US" sz="2400" b="1" dirty="0"/>
              <a:t>Putt</a:t>
            </a:r>
            <a:r>
              <a:rPr lang="en-US" altLang="en-US" sz="2400" dirty="0"/>
              <a:t> – A shot hit with a putter on the green.</a:t>
            </a:r>
          </a:p>
          <a:p>
            <a:pPr>
              <a:lnSpc>
                <a:spcPct val="80000"/>
              </a:lnSpc>
            </a:pPr>
            <a:r>
              <a:rPr lang="en-US" altLang="en-US" sz="2400" b="1" dirty="0"/>
              <a:t>Putter</a:t>
            </a:r>
            <a:r>
              <a:rPr lang="en-US" altLang="en-US" sz="2400" dirty="0"/>
              <a:t> – A club with a fairly straight clubface that is used for rolling (or putting) a golf ball to the green.</a:t>
            </a:r>
          </a:p>
          <a:p>
            <a:pPr>
              <a:lnSpc>
                <a:spcPct val="80000"/>
              </a:lnSpc>
            </a:pPr>
            <a:r>
              <a:rPr lang="en-US" sz="2400" b="1" dirty="0"/>
              <a:t>Putting Green </a:t>
            </a:r>
            <a:r>
              <a:rPr lang="en-US" sz="2400" dirty="0"/>
              <a:t>– The area on the hole the player is playing that Is specially prepared for putting.</a:t>
            </a:r>
            <a:endParaRPr lang="en-US" altLang="en-US" sz="2400" dirty="0"/>
          </a:p>
          <a:p>
            <a:endParaRPr lang="en-US" dirty="0"/>
          </a:p>
        </p:txBody>
      </p:sp>
    </p:spTree>
    <p:extLst>
      <p:ext uri="{BB962C8B-B14F-4D97-AF65-F5344CB8AC3E}">
        <p14:creationId xmlns:p14="http://schemas.microsoft.com/office/powerpoint/2010/main" val="3859509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Golf </a:t>
            </a:r>
            <a:r>
              <a:rPr lang="en-US" dirty="0"/>
              <a:t>Terms</a:t>
            </a:r>
          </a:p>
        </p:txBody>
      </p:sp>
      <p:sp>
        <p:nvSpPr>
          <p:cNvPr id="5" name="Content Placeholder 4"/>
          <p:cNvSpPr>
            <a:spLocks noGrp="1"/>
          </p:cNvSpPr>
          <p:nvPr>
            <p:ph idx="1"/>
          </p:nvPr>
        </p:nvSpPr>
        <p:spPr>
          <a:xfrm>
            <a:off x="448965" y="1291130"/>
            <a:ext cx="8246070" cy="5497380"/>
          </a:xfrm>
        </p:spPr>
        <p:txBody>
          <a:bodyPr>
            <a:normAutofit fontScale="92500"/>
          </a:bodyPr>
          <a:lstStyle/>
          <a:p>
            <a:pPr>
              <a:lnSpc>
                <a:spcPct val="80000"/>
              </a:lnSpc>
            </a:pPr>
            <a:r>
              <a:rPr lang="en-US" altLang="en-US" sz="2400" b="1" dirty="0"/>
              <a:t>Rough</a:t>
            </a:r>
            <a:r>
              <a:rPr lang="en-US" altLang="en-US" sz="2400" dirty="0"/>
              <a:t> – Longer grass that is adjacent to the fairway, greens, and tee.</a:t>
            </a:r>
          </a:p>
          <a:p>
            <a:pPr>
              <a:lnSpc>
                <a:spcPct val="80000"/>
              </a:lnSpc>
            </a:pPr>
            <a:r>
              <a:rPr lang="en-US" altLang="en-US" sz="2400" b="1" dirty="0"/>
              <a:t>Round </a:t>
            </a:r>
            <a:r>
              <a:rPr lang="en-US" altLang="en-US" sz="2400" dirty="0"/>
              <a:t>– A completed game of 18 holes.</a:t>
            </a:r>
          </a:p>
          <a:p>
            <a:pPr>
              <a:lnSpc>
                <a:spcPct val="80000"/>
              </a:lnSpc>
            </a:pPr>
            <a:r>
              <a:rPr lang="en-US" altLang="en-US" sz="2400" b="1" dirty="0"/>
              <a:t>Sand trap</a:t>
            </a:r>
            <a:r>
              <a:rPr lang="en-US" altLang="en-US" sz="2400" dirty="0"/>
              <a:t> – A bunker filled with sand.  </a:t>
            </a:r>
          </a:p>
          <a:p>
            <a:pPr>
              <a:lnSpc>
                <a:spcPct val="80000"/>
              </a:lnSpc>
            </a:pPr>
            <a:r>
              <a:rPr lang="en-US" altLang="en-US" sz="2400" b="1" dirty="0"/>
              <a:t>Stroke</a:t>
            </a:r>
            <a:r>
              <a:rPr lang="en-US" altLang="en-US" sz="2400" dirty="0"/>
              <a:t> – The act of swinging a club.</a:t>
            </a:r>
          </a:p>
          <a:p>
            <a:pPr>
              <a:lnSpc>
                <a:spcPct val="80000"/>
              </a:lnSpc>
            </a:pPr>
            <a:r>
              <a:rPr lang="en-US" altLang="en-US" sz="2400" b="1" dirty="0"/>
              <a:t>Sweet spot</a:t>
            </a:r>
            <a:r>
              <a:rPr lang="en-US" altLang="en-US" sz="2400" dirty="0"/>
              <a:t> – The perfect point on a clubface to hit a golf ball to make an accurate shot.</a:t>
            </a:r>
          </a:p>
          <a:p>
            <a:pPr>
              <a:lnSpc>
                <a:spcPct val="80000"/>
              </a:lnSpc>
            </a:pPr>
            <a:r>
              <a:rPr lang="en-US" altLang="en-US" sz="2400" b="1" dirty="0"/>
              <a:t>Swing plane</a:t>
            </a:r>
            <a:r>
              <a:rPr lang="en-US" altLang="en-US" sz="2400" dirty="0"/>
              <a:t> – The plane or arc that the shaft of the club takes during the swing.</a:t>
            </a:r>
          </a:p>
          <a:p>
            <a:pPr>
              <a:lnSpc>
                <a:spcPct val="80000"/>
              </a:lnSpc>
            </a:pPr>
            <a:r>
              <a:rPr lang="en-US" sz="2400" b="1" dirty="0"/>
              <a:t>Tee</a:t>
            </a:r>
            <a:r>
              <a:rPr lang="en-US" sz="2400" dirty="0"/>
              <a:t> – An object used to raise a ball above the ground to play it from the teeing area. It must be no longer than 4 inches (101.6 mm).</a:t>
            </a:r>
          </a:p>
          <a:p>
            <a:pPr>
              <a:lnSpc>
                <a:spcPct val="80000"/>
              </a:lnSpc>
            </a:pPr>
            <a:r>
              <a:rPr lang="en-US" altLang="en-US" sz="2400" b="1" dirty="0"/>
              <a:t>Tee box</a:t>
            </a:r>
            <a:r>
              <a:rPr lang="en-US" altLang="en-US" sz="2400" dirty="0"/>
              <a:t> – </a:t>
            </a:r>
            <a:r>
              <a:rPr lang="en-US" sz="2400" dirty="0"/>
              <a:t>The area the player must play from in starting the hole, defined by two tee markers.</a:t>
            </a:r>
            <a:endParaRPr lang="en-US" altLang="en-US" sz="2400" dirty="0"/>
          </a:p>
          <a:p>
            <a:pPr>
              <a:lnSpc>
                <a:spcPct val="80000"/>
              </a:lnSpc>
            </a:pPr>
            <a:r>
              <a:rPr lang="en-US" altLang="en-US" sz="2400" b="1" dirty="0"/>
              <a:t>Unplayable lie</a:t>
            </a:r>
            <a:r>
              <a:rPr lang="en-US" altLang="en-US" sz="2400" dirty="0"/>
              <a:t> – If a player finds a ball unplayable from its current location, they may take a one-stroke penalty and move the ball.</a:t>
            </a:r>
          </a:p>
          <a:p>
            <a:pPr>
              <a:lnSpc>
                <a:spcPct val="80000"/>
              </a:lnSpc>
            </a:pPr>
            <a:r>
              <a:rPr lang="en-US" altLang="en-US" sz="2400" b="1" dirty="0"/>
              <a:t>Yardage</a:t>
            </a:r>
            <a:r>
              <a:rPr lang="en-US" altLang="en-US" sz="2400" dirty="0"/>
              <a:t> – Distance in yards to the hole from the current location of a player’s ball.</a:t>
            </a:r>
          </a:p>
          <a:p>
            <a:endParaRPr lang="en-US" sz="2400" dirty="0"/>
          </a:p>
        </p:txBody>
      </p:sp>
    </p:spTree>
    <p:extLst>
      <p:ext uri="{BB962C8B-B14F-4D97-AF65-F5344CB8AC3E}">
        <p14:creationId xmlns:p14="http://schemas.microsoft.com/office/powerpoint/2010/main" val="21139501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Tools of the Game</a:t>
            </a:r>
          </a:p>
        </p:txBody>
      </p:sp>
      <p:sp>
        <p:nvSpPr>
          <p:cNvPr id="3" name="Content Placeholder 2"/>
          <p:cNvSpPr>
            <a:spLocks noGrp="1"/>
          </p:cNvSpPr>
          <p:nvPr>
            <p:ph sz="half" idx="1"/>
          </p:nvPr>
        </p:nvSpPr>
        <p:spPr>
          <a:xfrm>
            <a:off x="457200" y="1368611"/>
            <a:ext cx="4038600" cy="5267194"/>
          </a:xfrm>
        </p:spPr>
        <p:txBody>
          <a:bodyPr>
            <a:normAutofit fontScale="92500" lnSpcReduction="20000"/>
          </a:bodyPr>
          <a:lstStyle/>
          <a:p>
            <a:r>
              <a:rPr lang="en-US" altLang="en-US" b="1" dirty="0"/>
              <a:t>Woods</a:t>
            </a:r>
          </a:p>
          <a:p>
            <a:pPr lvl="1"/>
            <a:r>
              <a:rPr lang="en-US" altLang="en-US" dirty="0"/>
              <a:t>Used for teeing off and for long distance fairway shots.</a:t>
            </a:r>
          </a:p>
          <a:p>
            <a:pPr lvl="1"/>
            <a:r>
              <a:rPr lang="en-US" altLang="en-US" dirty="0"/>
              <a:t>Club heads were originally made of wood, but now generally some kind of steel.</a:t>
            </a:r>
          </a:p>
          <a:p>
            <a:pPr lvl="1"/>
            <a:r>
              <a:rPr lang="en-US" altLang="en-US" dirty="0"/>
              <a:t>Larger club heads and longer shafts than the irons.</a:t>
            </a:r>
          </a:p>
          <a:p>
            <a:pPr lvl="1"/>
            <a:r>
              <a:rPr lang="en-US" altLang="en-US" dirty="0"/>
              <a:t>Club numbers range from 1 (driver) up to 7.</a:t>
            </a:r>
          </a:p>
          <a:p>
            <a:pPr lvl="1"/>
            <a:r>
              <a:rPr lang="en-US" altLang="en-US" dirty="0"/>
              <a:t>Most golfers use the driver and 3 fairway woods.</a:t>
            </a:r>
          </a:p>
          <a:p>
            <a:pPr lvl="1"/>
            <a:r>
              <a:rPr lang="en-US" altLang="en-US" dirty="0"/>
              <a:t>The lower the number, the longer the yardage.</a:t>
            </a:r>
          </a:p>
          <a:p>
            <a:pPr lvl="1"/>
            <a:endParaRPr lang="en-US" altLang="en-US" dirty="0"/>
          </a:p>
          <a:p>
            <a:pPr lvl="1"/>
            <a:endParaRPr lang="en-US" altLang="en-US" dirty="0"/>
          </a:p>
          <a:p>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860948" y="1368611"/>
            <a:ext cx="4038600" cy="2383060"/>
          </a:xfr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1601" y="3887115"/>
            <a:ext cx="3717293" cy="2656581"/>
          </a:xfrm>
          <a:prstGeom prst="rect">
            <a:avLst/>
          </a:prstGeom>
        </p:spPr>
      </p:pic>
    </p:spTree>
    <p:extLst>
      <p:ext uri="{BB962C8B-B14F-4D97-AF65-F5344CB8AC3E}">
        <p14:creationId xmlns:p14="http://schemas.microsoft.com/office/powerpoint/2010/main" val="37432285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Tools of the Game</a:t>
            </a: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57200" y="2485825"/>
            <a:ext cx="4038600" cy="2522937"/>
          </a:xfrm>
        </p:spPr>
      </p:pic>
      <p:sp>
        <p:nvSpPr>
          <p:cNvPr id="4" name="Content Placeholder 3"/>
          <p:cNvSpPr>
            <a:spLocks noGrp="1"/>
          </p:cNvSpPr>
          <p:nvPr>
            <p:ph sz="half" idx="2"/>
          </p:nvPr>
        </p:nvSpPr>
        <p:spPr>
          <a:xfrm>
            <a:off x="4495801" y="1368611"/>
            <a:ext cx="4488174" cy="4757552"/>
          </a:xfrm>
        </p:spPr>
        <p:txBody>
          <a:bodyPr>
            <a:normAutofit fontScale="92500"/>
          </a:bodyPr>
          <a:lstStyle/>
          <a:p>
            <a:r>
              <a:rPr lang="en-US" altLang="en-US" b="1" dirty="0"/>
              <a:t>Irons</a:t>
            </a:r>
          </a:p>
          <a:p>
            <a:pPr lvl="1"/>
            <a:r>
              <a:rPr lang="en-US" altLang="en-US" dirty="0"/>
              <a:t>Generally used in the fairway after teeing off.</a:t>
            </a:r>
          </a:p>
          <a:p>
            <a:pPr lvl="1"/>
            <a:r>
              <a:rPr lang="en-US" altLang="en-US" dirty="0"/>
              <a:t>Club heads are narrow and made of steel.  </a:t>
            </a:r>
          </a:p>
          <a:p>
            <a:pPr lvl="1"/>
            <a:r>
              <a:rPr lang="en-US" altLang="en-US" dirty="0"/>
              <a:t>Club numbers usually from 2-9.</a:t>
            </a:r>
          </a:p>
          <a:p>
            <a:pPr lvl="1"/>
            <a:r>
              <a:rPr lang="en-US" altLang="en-US" dirty="0"/>
              <a:t>Used for shorter distance shots than a driver or fairway woods.</a:t>
            </a:r>
          </a:p>
          <a:p>
            <a:pPr lvl="1"/>
            <a:r>
              <a:rPr lang="en-US" altLang="en-US" dirty="0"/>
              <a:t>Low numbered irons = less height (loft), more distance.</a:t>
            </a:r>
          </a:p>
          <a:p>
            <a:pPr lvl="1"/>
            <a:r>
              <a:rPr lang="en-US" altLang="en-US" dirty="0"/>
              <a:t>High numbered irons = more height, less distance.</a:t>
            </a:r>
            <a:endParaRPr lang="en-US" dirty="0"/>
          </a:p>
        </p:txBody>
      </p:sp>
    </p:spTree>
    <p:extLst>
      <p:ext uri="{BB962C8B-B14F-4D97-AF65-F5344CB8AC3E}">
        <p14:creationId xmlns:p14="http://schemas.microsoft.com/office/powerpoint/2010/main" val="22383722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Tools of the Game</a:t>
            </a:r>
          </a:p>
        </p:txBody>
      </p:sp>
      <p:sp>
        <p:nvSpPr>
          <p:cNvPr id="3" name="Content Placeholder 2"/>
          <p:cNvSpPr>
            <a:spLocks noGrp="1"/>
          </p:cNvSpPr>
          <p:nvPr>
            <p:ph sz="half" idx="1"/>
          </p:nvPr>
        </p:nvSpPr>
        <p:spPr/>
        <p:txBody>
          <a:bodyPr>
            <a:normAutofit lnSpcReduction="10000"/>
          </a:bodyPr>
          <a:lstStyle/>
          <a:p>
            <a:pPr>
              <a:defRPr/>
            </a:pPr>
            <a:r>
              <a:rPr lang="en-US" b="1" dirty="0"/>
              <a:t>Wedges  </a:t>
            </a:r>
          </a:p>
          <a:p>
            <a:pPr lvl="1">
              <a:defRPr/>
            </a:pPr>
            <a:r>
              <a:rPr lang="en-US" dirty="0"/>
              <a:t>Called “short” irons for use close to the green.</a:t>
            </a:r>
          </a:p>
          <a:p>
            <a:pPr lvl="1">
              <a:defRPr/>
            </a:pPr>
            <a:r>
              <a:rPr lang="en-US" dirty="0"/>
              <a:t>These clubs hit the ball high with less roll on the ground.</a:t>
            </a:r>
          </a:p>
          <a:p>
            <a:pPr lvl="1">
              <a:defRPr/>
            </a:pPr>
            <a:r>
              <a:rPr lang="en-US" dirty="0"/>
              <a:t>Examples: </a:t>
            </a:r>
          </a:p>
          <a:p>
            <a:pPr lvl="2">
              <a:defRPr/>
            </a:pPr>
            <a:r>
              <a:rPr lang="en-US" dirty="0"/>
              <a:t>Pitching Wedge – for approaching the green.</a:t>
            </a:r>
          </a:p>
          <a:p>
            <a:pPr lvl="2">
              <a:defRPr/>
            </a:pPr>
            <a:r>
              <a:rPr lang="en-US" dirty="0"/>
              <a:t>Sand Wedge – for chipping the ball onto the green.  Also for use in sand traps.</a:t>
            </a:r>
          </a:p>
          <a:p>
            <a:endParaRPr lang="en-US" dirty="0"/>
          </a:p>
        </p:txBody>
      </p:sp>
      <p:pic>
        <p:nvPicPr>
          <p:cNvPr id="6" name="Content Placeholder 5"/>
          <p:cNvPicPr>
            <a:picLocks noGrp="1" noChangeAspect="1"/>
          </p:cNvPicPr>
          <p:nvPr>
            <p:ph sz="half" idx="2"/>
          </p:nvPr>
        </p:nvPicPr>
        <p:blipFill>
          <a:blip r:embed="rId2"/>
          <a:stretch>
            <a:fillRect/>
          </a:stretch>
        </p:blipFill>
        <p:spPr>
          <a:xfrm>
            <a:off x="4648200" y="2232819"/>
            <a:ext cx="4038600" cy="3028950"/>
          </a:xfrm>
          <a:prstGeom prst="rect">
            <a:avLst/>
          </a:prstGeom>
        </p:spPr>
      </p:pic>
    </p:spTree>
    <p:extLst>
      <p:ext uri="{BB962C8B-B14F-4D97-AF65-F5344CB8AC3E}">
        <p14:creationId xmlns:p14="http://schemas.microsoft.com/office/powerpoint/2010/main" val="22374137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Golf Merit Badge Requirements</a:t>
            </a:r>
          </a:p>
        </p:txBody>
      </p:sp>
      <p:sp>
        <p:nvSpPr>
          <p:cNvPr id="3" name="Content Placeholder 2"/>
          <p:cNvSpPr>
            <a:spLocks noGrp="1"/>
          </p:cNvSpPr>
          <p:nvPr>
            <p:ph idx="1"/>
          </p:nvPr>
        </p:nvSpPr>
        <p:spPr/>
        <p:txBody>
          <a:bodyPr>
            <a:normAutofit fontScale="92500" lnSpcReduction="10000"/>
          </a:bodyPr>
          <a:lstStyle/>
          <a:p>
            <a:pPr marL="969963" indent="-514350">
              <a:buFont typeface="+mj-lt"/>
              <a:buAutoNum type="alphaUcPeriod" startAt="5"/>
            </a:pPr>
            <a:r>
              <a:rPr lang="en-US" sz="3000" dirty="0"/>
              <a:t>Show the following:</a:t>
            </a:r>
          </a:p>
          <a:p>
            <a:pPr marL="1427163" lvl="1" indent="-514350">
              <a:buFont typeface="+mj-lt"/>
              <a:buAutoNum type="arabicPeriod"/>
            </a:pPr>
            <a:r>
              <a:rPr lang="en-US" sz="2600" dirty="0"/>
              <a:t>The proper grip, stance, posture, and key fundamentals of a good swing. </a:t>
            </a:r>
          </a:p>
          <a:p>
            <a:pPr marL="1427163" lvl="1" indent="-514350">
              <a:buFont typeface="+mj-lt"/>
              <a:buAutoNum type="arabicPeriod"/>
            </a:pPr>
            <a:r>
              <a:rPr lang="en-US" sz="2600" dirty="0"/>
              <a:t>Driver played from a tee. </a:t>
            </a:r>
          </a:p>
          <a:p>
            <a:pPr marL="1427163" lvl="1" indent="-514350">
              <a:buFont typeface="+mj-lt"/>
              <a:buAutoNum type="arabicPeriod"/>
            </a:pPr>
            <a:r>
              <a:rPr lang="en-US" sz="2600" dirty="0"/>
              <a:t>The fairway wood shot. </a:t>
            </a:r>
          </a:p>
          <a:p>
            <a:pPr marL="1427163" lvl="1" indent="-514350">
              <a:buFont typeface="+mj-lt"/>
              <a:buAutoNum type="arabicPeriod"/>
            </a:pPr>
            <a:r>
              <a:rPr lang="en-US" sz="2600" dirty="0"/>
              <a:t>The long iron shot. </a:t>
            </a:r>
          </a:p>
          <a:p>
            <a:pPr marL="1427163" lvl="1" indent="-514350">
              <a:buFont typeface="+mj-lt"/>
              <a:buAutoNum type="arabicPeriod"/>
            </a:pPr>
            <a:r>
              <a:rPr lang="en-US" sz="2600" dirty="0"/>
              <a:t>The short iron shot. </a:t>
            </a:r>
          </a:p>
          <a:p>
            <a:pPr marL="1427163" lvl="1" indent="-514350">
              <a:buFont typeface="+mj-lt"/>
              <a:buAutoNum type="arabicPeriod"/>
            </a:pPr>
            <a:r>
              <a:rPr lang="en-US" sz="2600" dirty="0"/>
              <a:t>The approach, chip-and-run, and pitch shots. </a:t>
            </a:r>
          </a:p>
          <a:p>
            <a:pPr marL="1427163" lvl="1" indent="-514350">
              <a:buFont typeface="+mj-lt"/>
              <a:buAutoNum type="arabicPeriod"/>
            </a:pPr>
            <a:r>
              <a:rPr lang="en-US" sz="2600" dirty="0"/>
              <a:t>A recovery shot from a bunker or heavy rough. </a:t>
            </a:r>
          </a:p>
          <a:p>
            <a:pPr marL="1427163" lvl="1" indent="-514350">
              <a:buFont typeface="+mj-lt"/>
              <a:buAutoNum type="arabicPeriod"/>
            </a:pPr>
            <a:r>
              <a:rPr lang="en-US" sz="2600" dirty="0"/>
              <a:t>A sound putting stroke</a:t>
            </a:r>
          </a:p>
          <a:p>
            <a:pPr marL="514350" indent="-514350">
              <a:buFont typeface="+mj-lt"/>
              <a:buAutoNum type="alphaUcPeriod" startAt="5"/>
            </a:pPr>
            <a:endParaRPr lang="en-US" dirty="0"/>
          </a:p>
          <a:p>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6260" y="78630"/>
            <a:ext cx="916230" cy="916230"/>
          </a:xfrm>
          <a:prstGeom prst="rect">
            <a:avLst/>
          </a:prstGeom>
        </p:spPr>
      </p:pic>
    </p:spTree>
    <p:extLst>
      <p:ext uri="{BB962C8B-B14F-4D97-AF65-F5344CB8AC3E}">
        <p14:creationId xmlns:p14="http://schemas.microsoft.com/office/powerpoint/2010/main" val="3166492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Tools of the Game</a:t>
            </a:r>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0" y="2401094"/>
            <a:ext cx="4038600" cy="2692400"/>
          </a:xfrm>
        </p:spPr>
      </p:pic>
      <p:sp>
        <p:nvSpPr>
          <p:cNvPr id="4" name="Content Placeholder 3"/>
          <p:cNvSpPr>
            <a:spLocks noGrp="1"/>
          </p:cNvSpPr>
          <p:nvPr>
            <p:ph sz="half" idx="2"/>
          </p:nvPr>
        </p:nvSpPr>
        <p:spPr/>
        <p:txBody>
          <a:bodyPr/>
          <a:lstStyle/>
          <a:p>
            <a:r>
              <a:rPr lang="en-US" altLang="en-US" b="1" dirty="0"/>
              <a:t>Putters </a:t>
            </a:r>
          </a:p>
          <a:p>
            <a:pPr lvl="1"/>
            <a:r>
              <a:rPr lang="en-US" altLang="en-US" dirty="0"/>
              <a:t>Used on the green for getting the ball into the hole. </a:t>
            </a:r>
          </a:p>
          <a:p>
            <a:pPr lvl="1"/>
            <a:r>
              <a:rPr lang="en-US" altLang="en-US" dirty="0"/>
              <a:t>Very flat clubfaces, zero loft.  </a:t>
            </a:r>
          </a:p>
          <a:p>
            <a:pPr lvl="1"/>
            <a:r>
              <a:rPr lang="en-US" altLang="en-US" dirty="0"/>
              <a:t>Allow the ball to be rolled on the ground.</a:t>
            </a:r>
          </a:p>
          <a:p>
            <a:pPr lvl="1"/>
            <a:r>
              <a:rPr lang="en-US" altLang="en-US" dirty="0"/>
              <a:t>Many different kinds on the market.</a:t>
            </a:r>
          </a:p>
          <a:p>
            <a:endParaRPr lang="en-US" dirty="0"/>
          </a:p>
        </p:txBody>
      </p:sp>
    </p:spTree>
    <p:extLst>
      <p:ext uri="{BB962C8B-B14F-4D97-AF65-F5344CB8AC3E}">
        <p14:creationId xmlns:p14="http://schemas.microsoft.com/office/powerpoint/2010/main" val="24883002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Tools of the Game</a:t>
            </a:r>
          </a:p>
        </p:txBody>
      </p:sp>
      <p:sp>
        <p:nvSpPr>
          <p:cNvPr id="3" name="Content Placeholder 2"/>
          <p:cNvSpPr>
            <a:spLocks noGrp="1"/>
          </p:cNvSpPr>
          <p:nvPr>
            <p:ph sz="half" idx="1"/>
          </p:nvPr>
        </p:nvSpPr>
        <p:spPr/>
        <p:txBody>
          <a:bodyPr>
            <a:normAutofit fontScale="92500" lnSpcReduction="10000"/>
          </a:bodyPr>
          <a:lstStyle/>
          <a:p>
            <a:r>
              <a:rPr lang="en-US" altLang="en-US" b="1" dirty="0"/>
              <a:t>Hybrids</a:t>
            </a:r>
          </a:p>
          <a:p>
            <a:pPr lvl="1"/>
            <a:r>
              <a:rPr lang="en-US" altLang="en-US" dirty="0"/>
              <a:t>Combine elements of woods and irons into one club. </a:t>
            </a:r>
          </a:p>
          <a:p>
            <a:pPr lvl="1"/>
            <a:r>
              <a:rPr lang="en-US" altLang="en-US" dirty="0"/>
              <a:t>Also called a utility club.</a:t>
            </a:r>
          </a:p>
          <a:p>
            <a:pPr lvl="1"/>
            <a:r>
              <a:rPr lang="en-US" altLang="en-US" dirty="0"/>
              <a:t>Designed to replace irons 2-5.</a:t>
            </a:r>
          </a:p>
          <a:p>
            <a:pPr lvl="1"/>
            <a:r>
              <a:rPr lang="en-US" altLang="en-US" dirty="0"/>
              <a:t>Combine forgiveness, distance, and height of fairway wood with the stopping ability of an iron.</a:t>
            </a:r>
          </a:p>
          <a:p>
            <a:pPr lvl="1"/>
            <a:r>
              <a:rPr lang="en-US" altLang="en-US" dirty="0"/>
              <a:t>Allow greater control and accuracy.</a:t>
            </a:r>
          </a:p>
          <a:p>
            <a:endParaRPr lang="en-US"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2699467"/>
            <a:ext cx="4038600" cy="2095653"/>
          </a:xfrm>
        </p:spPr>
      </p:pic>
    </p:spTree>
    <p:extLst>
      <p:ext uri="{BB962C8B-B14F-4D97-AF65-F5344CB8AC3E}">
        <p14:creationId xmlns:p14="http://schemas.microsoft.com/office/powerpoint/2010/main" val="5762772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Tools of the Game</a:t>
            </a:r>
          </a:p>
        </p:txBody>
      </p:sp>
      <p:sp>
        <p:nvSpPr>
          <p:cNvPr id="5" name="Content Placeholder 4"/>
          <p:cNvSpPr>
            <a:spLocks noGrp="1"/>
          </p:cNvSpPr>
          <p:nvPr>
            <p:ph idx="1"/>
          </p:nvPr>
        </p:nvSpPr>
        <p:spPr>
          <a:xfrm>
            <a:off x="448965" y="1291129"/>
            <a:ext cx="8246070" cy="5344675"/>
          </a:xfrm>
        </p:spPr>
        <p:txBody>
          <a:bodyPr>
            <a:normAutofit/>
          </a:bodyPr>
          <a:lstStyle/>
          <a:p>
            <a:pPr>
              <a:lnSpc>
                <a:spcPct val="80000"/>
              </a:lnSpc>
              <a:defRPr/>
            </a:pPr>
            <a:r>
              <a:rPr lang="en-US" sz="2600" dirty="0"/>
              <a:t>The Rules of Golf allow you to carry a mixture of up to 14 clubs. </a:t>
            </a:r>
          </a:p>
          <a:p>
            <a:pPr>
              <a:lnSpc>
                <a:spcPct val="80000"/>
              </a:lnSpc>
              <a:defRPr/>
            </a:pPr>
            <a:r>
              <a:rPr lang="en-US" sz="2600" dirty="0"/>
              <a:t>Golfers generally have these clubs in their bags: </a:t>
            </a:r>
          </a:p>
          <a:p>
            <a:pPr lvl="1">
              <a:lnSpc>
                <a:spcPct val="80000"/>
              </a:lnSpc>
              <a:defRPr/>
            </a:pPr>
            <a:r>
              <a:rPr lang="en-US" sz="2200" dirty="0"/>
              <a:t>Driver </a:t>
            </a:r>
          </a:p>
          <a:p>
            <a:pPr lvl="1">
              <a:lnSpc>
                <a:spcPct val="80000"/>
              </a:lnSpc>
              <a:defRPr/>
            </a:pPr>
            <a:r>
              <a:rPr lang="en-US" sz="2200" dirty="0"/>
              <a:t>Fairway woods: 3 and 5</a:t>
            </a:r>
          </a:p>
          <a:p>
            <a:pPr lvl="1">
              <a:lnSpc>
                <a:spcPct val="80000"/>
              </a:lnSpc>
              <a:defRPr/>
            </a:pPr>
            <a:r>
              <a:rPr lang="en-US" sz="2200" dirty="0"/>
              <a:t>Irons: 3-9</a:t>
            </a:r>
          </a:p>
          <a:p>
            <a:pPr lvl="1">
              <a:lnSpc>
                <a:spcPct val="80000"/>
              </a:lnSpc>
              <a:defRPr/>
            </a:pPr>
            <a:r>
              <a:rPr lang="en-US" sz="2200" dirty="0"/>
              <a:t>Pitching wedge</a:t>
            </a:r>
          </a:p>
          <a:p>
            <a:pPr lvl="1">
              <a:lnSpc>
                <a:spcPct val="80000"/>
              </a:lnSpc>
              <a:defRPr/>
            </a:pPr>
            <a:r>
              <a:rPr lang="en-US" sz="2200" dirty="0"/>
              <a:t>Sand wedge</a:t>
            </a:r>
          </a:p>
          <a:p>
            <a:pPr lvl="1">
              <a:lnSpc>
                <a:spcPct val="80000"/>
              </a:lnSpc>
              <a:defRPr/>
            </a:pPr>
            <a:r>
              <a:rPr lang="en-US" sz="2200" dirty="0"/>
              <a:t>Putter</a:t>
            </a:r>
          </a:p>
          <a:p>
            <a:pPr>
              <a:lnSpc>
                <a:spcPct val="80000"/>
              </a:lnSpc>
              <a:defRPr/>
            </a:pPr>
            <a:r>
              <a:rPr lang="en-US" sz="2600" dirty="0"/>
              <a:t>lf you are buying new clubs, try to get them fitted to you to improve your golfing experience.  </a:t>
            </a:r>
          </a:p>
          <a:p>
            <a:pPr lvl="1">
              <a:lnSpc>
                <a:spcPct val="80000"/>
              </a:lnSpc>
              <a:defRPr/>
            </a:pPr>
            <a:r>
              <a:rPr lang="en-US" sz="2200" dirty="0"/>
              <a:t>Clubs that are not the right length and size for your body can be uncomfortable and affect your performance.</a:t>
            </a:r>
          </a:p>
          <a:p>
            <a:pPr>
              <a:lnSpc>
                <a:spcPct val="80000"/>
              </a:lnSpc>
              <a:defRPr/>
            </a:pPr>
            <a:r>
              <a:rPr lang="en-US" sz="2600" dirty="0"/>
              <a:t>You will also want to carry a ball retriever (for retrieving balls from water or dense rough).</a:t>
            </a:r>
          </a:p>
          <a:p>
            <a:endParaRPr lang="en-US" dirty="0"/>
          </a:p>
        </p:txBody>
      </p:sp>
    </p:spTree>
    <p:extLst>
      <p:ext uri="{BB962C8B-B14F-4D97-AF65-F5344CB8AC3E}">
        <p14:creationId xmlns:p14="http://schemas.microsoft.com/office/powerpoint/2010/main" val="12494731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Tools of the Game</a:t>
            </a:r>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907080" y="1368611"/>
            <a:ext cx="2435045" cy="2435045"/>
          </a:xfrm>
        </p:spPr>
      </p:pic>
      <p:sp>
        <p:nvSpPr>
          <p:cNvPr id="4" name="Content Placeholder 3"/>
          <p:cNvSpPr>
            <a:spLocks noGrp="1"/>
          </p:cNvSpPr>
          <p:nvPr>
            <p:ph sz="half" idx="2"/>
          </p:nvPr>
        </p:nvSpPr>
        <p:spPr/>
        <p:txBody>
          <a:bodyPr>
            <a:normAutofit fontScale="85000" lnSpcReduction="20000"/>
          </a:bodyPr>
          <a:lstStyle/>
          <a:p>
            <a:pPr marL="609600" indent="-609600">
              <a:lnSpc>
                <a:spcPct val="90000"/>
              </a:lnSpc>
              <a:buNone/>
              <a:defRPr/>
            </a:pPr>
            <a:r>
              <a:rPr lang="en-US" sz="3400" b="1" dirty="0"/>
              <a:t>Golf Balls</a:t>
            </a:r>
            <a:endParaRPr lang="en-US" sz="3400" dirty="0"/>
          </a:p>
          <a:p>
            <a:pPr marL="0" indent="0">
              <a:lnSpc>
                <a:spcPct val="90000"/>
              </a:lnSpc>
              <a:buNone/>
              <a:defRPr/>
            </a:pPr>
            <a:r>
              <a:rPr lang="en-US" sz="2600" dirty="0"/>
              <a:t>There are a lot of different types.  The basic differences are in the construction of the core of the ball and the covering of the ball.</a:t>
            </a:r>
          </a:p>
          <a:p>
            <a:pPr marL="990600" lvl="1" indent="-533400">
              <a:lnSpc>
                <a:spcPct val="90000"/>
              </a:lnSpc>
              <a:buNone/>
              <a:defRPr/>
            </a:pPr>
            <a:r>
              <a:rPr lang="en-US" b="1" dirty="0"/>
              <a:t>Covering</a:t>
            </a:r>
          </a:p>
          <a:p>
            <a:pPr marL="1371600" lvl="2" indent="-457200">
              <a:lnSpc>
                <a:spcPct val="90000"/>
              </a:lnSpc>
              <a:defRPr/>
            </a:pPr>
            <a:r>
              <a:rPr lang="en-US" dirty="0"/>
              <a:t>Balata –ball covering made from natural rubber.  Softer feel, cuts easier when hit.</a:t>
            </a:r>
          </a:p>
          <a:p>
            <a:pPr marL="1371600" lvl="2" indent="-457200">
              <a:lnSpc>
                <a:spcPct val="90000"/>
              </a:lnSpc>
              <a:defRPr/>
            </a:pPr>
            <a:r>
              <a:rPr lang="en-US" dirty="0"/>
              <a:t>Synthetics – also softer feel, but more durable than balata</a:t>
            </a:r>
          </a:p>
          <a:p>
            <a:pPr marL="990600" lvl="1" indent="-533400">
              <a:lnSpc>
                <a:spcPct val="90000"/>
              </a:lnSpc>
              <a:buNone/>
              <a:defRPr/>
            </a:pPr>
            <a:r>
              <a:rPr lang="en-US" b="1" dirty="0"/>
              <a:t>Core </a:t>
            </a:r>
          </a:p>
          <a:p>
            <a:pPr marL="1371600" lvl="2" indent="-457200">
              <a:lnSpc>
                <a:spcPct val="90000"/>
              </a:lnSpc>
              <a:defRPr/>
            </a:pPr>
            <a:r>
              <a:rPr lang="en-US" dirty="0"/>
              <a:t>Wound – small rubber ball filled with liquid and wound with narrow rubber bands</a:t>
            </a:r>
          </a:p>
          <a:p>
            <a:pPr marL="1371600" lvl="2" indent="-457200">
              <a:lnSpc>
                <a:spcPct val="90000"/>
              </a:lnSpc>
              <a:defRPr/>
            </a:pPr>
            <a:r>
              <a:rPr lang="en-US" dirty="0"/>
              <a:t>Solid – two solid pieces compressed together, no liquid center.  These are more common than wound.</a:t>
            </a:r>
          </a:p>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210" y="3866751"/>
            <a:ext cx="4029990" cy="2686660"/>
          </a:xfrm>
          <a:prstGeom prst="rect">
            <a:avLst/>
          </a:prstGeom>
        </p:spPr>
      </p:pic>
    </p:spTree>
    <p:extLst>
      <p:ext uri="{BB962C8B-B14F-4D97-AF65-F5344CB8AC3E}">
        <p14:creationId xmlns:p14="http://schemas.microsoft.com/office/powerpoint/2010/main" val="8399520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Tools of the Game</a:t>
            </a:r>
          </a:p>
        </p:txBody>
      </p:sp>
      <p:sp>
        <p:nvSpPr>
          <p:cNvPr id="3" name="Content Placeholder 2"/>
          <p:cNvSpPr>
            <a:spLocks noGrp="1"/>
          </p:cNvSpPr>
          <p:nvPr>
            <p:ph sz="half" idx="1"/>
          </p:nvPr>
        </p:nvSpPr>
        <p:spPr>
          <a:xfrm>
            <a:off x="457200" y="1368611"/>
            <a:ext cx="4038600" cy="4961784"/>
          </a:xfrm>
        </p:spPr>
        <p:txBody>
          <a:bodyPr>
            <a:normAutofit/>
          </a:bodyPr>
          <a:lstStyle/>
          <a:p>
            <a:pPr>
              <a:lnSpc>
                <a:spcPct val="80000"/>
              </a:lnSpc>
            </a:pPr>
            <a:r>
              <a:rPr lang="en-US" altLang="en-US" b="1" dirty="0"/>
              <a:t>Tees</a:t>
            </a:r>
          </a:p>
          <a:p>
            <a:pPr lvl="1">
              <a:lnSpc>
                <a:spcPct val="80000"/>
              </a:lnSpc>
            </a:pPr>
            <a:r>
              <a:rPr lang="en-US" altLang="en-US" dirty="0"/>
              <a:t>Usually plastic or wooden pegs that you place the ball on.  Tees of different heights help golfers tee the ball to their desired height.</a:t>
            </a:r>
            <a:endParaRPr lang="en-US" altLang="en-US" b="1" dirty="0"/>
          </a:p>
          <a:p>
            <a:pPr>
              <a:lnSpc>
                <a:spcPct val="80000"/>
              </a:lnSpc>
            </a:pPr>
            <a:endParaRPr lang="en-US" altLang="en-US" b="1" dirty="0"/>
          </a:p>
          <a:p>
            <a:pPr>
              <a:lnSpc>
                <a:spcPct val="80000"/>
              </a:lnSpc>
            </a:pPr>
            <a:r>
              <a:rPr lang="en-US" altLang="en-US" b="1" dirty="0"/>
              <a:t>Ball Marker</a:t>
            </a:r>
          </a:p>
          <a:p>
            <a:pPr lvl="1">
              <a:lnSpc>
                <a:spcPct val="80000"/>
              </a:lnSpc>
            </a:pPr>
            <a:r>
              <a:rPr lang="en-US" altLang="en-US" dirty="0"/>
              <a:t>For marking the location of your ball if you have to move it temporarily to allow another to play through.</a:t>
            </a:r>
            <a:endParaRPr lang="en-US" altLang="en-US" b="1" dirty="0"/>
          </a:p>
          <a:p>
            <a:pPr marL="609600" indent="-609600">
              <a:lnSpc>
                <a:spcPct val="80000"/>
              </a:lnSpc>
              <a:buNone/>
            </a:pPr>
            <a:endParaRPr lang="en-US" altLang="en-US" b="1" dirty="0"/>
          </a:p>
          <a:p>
            <a:endParaRPr lang="en-US" dirty="0"/>
          </a:p>
        </p:txBody>
      </p:sp>
      <p:pic>
        <p:nvPicPr>
          <p:cNvPr id="6" name="Content Placeholder 5"/>
          <p:cNvPicPr>
            <a:picLocks noGrp="1" noChangeAspect="1"/>
          </p:cNvPicPr>
          <p:nvPr>
            <p:ph sz="half" idx="2"/>
          </p:nvPr>
        </p:nvPicPr>
        <p:blipFill>
          <a:blip r:embed="rId2"/>
          <a:stretch>
            <a:fillRect/>
          </a:stretch>
        </p:blipFill>
        <p:spPr>
          <a:xfrm>
            <a:off x="5665054" y="1291130"/>
            <a:ext cx="2617236" cy="2617236"/>
          </a:xfrm>
          <a:prstGeom prst="rect">
            <a:avLst/>
          </a:prstGeom>
        </p:spPr>
      </p:pic>
      <p:pic>
        <p:nvPicPr>
          <p:cNvPr id="8" name="Picture 7"/>
          <p:cNvPicPr>
            <a:picLocks noChangeAspect="1"/>
          </p:cNvPicPr>
          <p:nvPr/>
        </p:nvPicPr>
        <p:blipFill>
          <a:blip r:embed="rId3"/>
          <a:stretch>
            <a:fillRect/>
          </a:stretch>
        </p:blipFill>
        <p:spPr>
          <a:xfrm>
            <a:off x="5793639" y="4069303"/>
            <a:ext cx="2360065" cy="2360065"/>
          </a:xfrm>
          <a:prstGeom prst="rect">
            <a:avLst/>
          </a:prstGeom>
        </p:spPr>
      </p:pic>
    </p:spTree>
    <p:extLst>
      <p:ext uri="{BB962C8B-B14F-4D97-AF65-F5344CB8AC3E}">
        <p14:creationId xmlns:p14="http://schemas.microsoft.com/office/powerpoint/2010/main" val="16583864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Tools of the Game</a:t>
            </a:r>
          </a:p>
        </p:txBody>
      </p:sp>
      <p:pic>
        <p:nvPicPr>
          <p:cNvPr id="6" name="Content Placeholder 5"/>
          <p:cNvPicPr>
            <a:picLocks noGrp="1" noChangeAspect="1"/>
          </p:cNvPicPr>
          <p:nvPr>
            <p:ph sz="half" idx="1"/>
          </p:nvPr>
        </p:nvPicPr>
        <p:blipFill>
          <a:blip r:embed="rId2"/>
          <a:stretch>
            <a:fillRect/>
          </a:stretch>
        </p:blipFill>
        <p:spPr>
          <a:xfrm>
            <a:off x="448965" y="1368611"/>
            <a:ext cx="4078932" cy="2719288"/>
          </a:xfrm>
          <a:prstGeom prst="rect">
            <a:avLst/>
          </a:prstGeom>
        </p:spPr>
      </p:pic>
      <p:sp>
        <p:nvSpPr>
          <p:cNvPr id="4" name="Content Placeholder 3"/>
          <p:cNvSpPr>
            <a:spLocks noGrp="1"/>
          </p:cNvSpPr>
          <p:nvPr>
            <p:ph sz="half" idx="2"/>
          </p:nvPr>
        </p:nvSpPr>
        <p:spPr/>
        <p:txBody>
          <a:bodyPr>
            <a:normAutofit/>
          </a:bodyPr>
          <a:lstStyle/>
          <a:p>
            <a:pPr>
              <a:lnSpc>
                <a:spcPct val="80000"/>
              </a:lnSpc>
            </a:pPr>
            <a:r>
              <a:rPr lang="en-US" altLang="en-US" b="1" dirty="0"/>
              <a:t>Divot Tool</a:t>
            </a:r>
          </a:p>
          <a:p>
            <a:pPr lvl="1">
              <a:lnSpc>
                <a:spcPct val="80000"/>
              </a:lnSpc>
            </a:pPr>
            <a:r>
              <a:rPr lang="en-US" altLang="en-US" dirty="0"/>
              <a:t>Horseshoe shaped tool for repairing ball marks on greens.  </a:t>
            </a:r>
            <a:endParaRPr lang="en-US" altLang="en-US" b="1" dirty="0"/>
          </a:p>
          <a:p>
            <a:pPr>
              <a:lnSpc>
                <a:spcPct val="80000"/>
              </a:lnSpc>
            </a:pPr>
            <a:endParaRPr lang="en-US" altLang="en-US" b="1" dirty="0"/>
          </a:p>
          <a:p>
            <a:pPr>
              <a:lnSpc>
                <a:spcPct val="80000"/>
              </a:lnSpc>
            </a:pPr>
            <a:endParaRPr lang="en-US" altLang="en-US" b="1" dirty="0"/>
          </a:p>
          <a:p>
            <a:pPr>
              <a:lnSpc>
                <a:spcPct val="80000"/>
              </a:lnSpc>
            </a:pPr>
            <a:endParaRPr lang="en-US" altLang="en-US" b="1" dirty="0"/>
          </a:p>
          <a:p>
            <a:pPr>
              <a:lnSpc>
                <a:spcPct val="80000"/>
              </a:lnSpc>
            </a:pPr>
            <a:r>
              <a:rPr lang="en-US" altLang="en-US" b="1" dirty="0"/>
              <a:t>Golf Towel</a:t>
            </a:r>
          </a:p>
          <a:p>
            <a:pPr lvl="1">
              <a:lnSpc>
                <a:spcPct val="80000"/>
              </a:lnSpc>
            </a:pPr>
            <a:r>
              <a:rPr lang="en-US" altLang="en-US" dirty="0"/>
              <a:t>Good for cleaning clubs or for wiping your hands.</a:t>
            </a:r>
            <a:endParaRPr lang="en-US" altLang="en-US" b="1" dirty="0"/>
          </a:p>
          <a:p>
            <a:endParaRPr lang="en-US"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8965" y="4192525"/>
            <a:ext cx="4078932" cy="2443280"/>
          </a:xfrm>
          <a:prstGeom prst="rect">
            <a:avLst/>
          </a:prstGeom>
        </p:spPr>
      </p:pic>
    </p:spTree>
    <p:extLst>
      <p:ext uri="{BB962C8B-B14F-4D97-AF65-F5344CB8AC3E}">
        <p14:creationId xmlns:p14="http://schemas.microsoft.com/office/powerpoint/2010/main" val="18641301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Tools of the Game</a:t>
            </a:r>
          </a:p>
        </p:txBody>
      </p:sp>
      <p:sp>
        <p:nvSpPr>
          <p:cNvPr id="3" name="Content Placeholder 2"/>
          <p:cNvSpPr>
            <a:spLocks noGrp="1"/>
          </p:cNvSpPr>
          <p:nvPr>
            <p:ph sz="half" idx="1"/>
          </p:nvPr>
        </p:nvSpPr>
        <p:spPr>
          <a:xfrm>
            <a:off x="457199" y="1368611"/>
            <a:ext cx="4572915" cy="5267194"/>
          </a:xfrm>
        </p:spPr>
        <p:txBody>
          <a:bodyPr>
            <a:normAutofit/>
          </a:bodyPr>
          <a:lstStyle/>
          <a:p>
            <a:pPr>
              <a:lnSpc>
                <a:spcPct val="80000"/>
              </a:lnSpc>
            </a:pPr>
            <a:r>
              <a:rPr lang="en-US" altLang="en-US" b="1" dirty="0"/>
              <a:t>Golf Bag</a:t>
            </a:r>
          </a:p>
          <a:p>
            <a:pPr lvl="1">
              <a:lnSpc>
                <a:spcPct val="80000"/>
              </a:lnSpc>
            </a:pPr>
            <a:r>
              <a:rPr lang="en-US" altLang="en-US" dirty="0"/>
              <a:t>Choose a lightweight bag with a few big pockets for carrying golf balls, tees, raingear, sunscreen, tools, etc.  Pull carts are nice to have if you plan on walking the golf course rather than riding in a golf cart.</a:t>
            </a:r>
          </a:p>
          <a:p>
            <a:pPr marL="457200" lvl="1" indent="0">
              <a:lnSpc>
                <a:spcPct val="80000"/>
              </a:lnSpc>
              <a:buNone/>
            </a:pPr>
            <a:endParaRPr lang="en-US" altLang="en-US" dirty="0"/>
          </a:p>
          <a:p>
            <a:pPr>
              <a:lnSpc>
                <a:spcPct val="80000"/>
              </a:lnSpc>
            </a:pPr>
            <a:r>
              <a:rPr lang="en-US" altLang="en-US" b="1" dirty="0"/>
              <a:t>Club Covers</a:t>
            </a:r>
          </a:p>
          <a:p>
            <a:pPr lvl="1">
              <a:lnSpc>
                <a:spcPct val="80000"/>
              </a:lnSpc>
            </a:pPr>
            <a:r>
              <a:rPr lang="en-US" altLang="en-US" dirty="0"/>
              <a:t>Used for covering metal woods to protect them from damage.</a:t>
            </a:r>
            <a:endParaRPr lang="en-US" dirty="0"/>
          </a:p>
        </p:txBody>
      </p:sp>
      <p:pic>
        <p:nvPicPr>
          <p:cNvPr id="5" name="Content Placeholder 4"/>
          <p:cNvPicPr>
            <a:picLocks noGrp="1" noChangeAspect="1"/>
          </p:cNvPicPr>
          <p:nvPr>
            <p:ph sz="half" idx="2"/>
          </p:nvPr>
        </p:nvPicPr>
        <p:blipFill>
          <a:blip r:embed="rId2"/>
          <a:stretch>
            <a:fillRect/>
          </a:stretch>
        </p:blipFill>
        <p:spPr>
          <a:xfrm>
            <a:off x="5182820" y="3887115"/>
            <a:ext cx="3580485" cy="2685364"/>
          </a:xfrm>
          <a:prstGeom prst="rect">
            <a:avLst/>
          </a:prstGeom>
        </p:spPr>
      </p:pic>
      <p:pic>
        <p:nvPicPr>
          <p:cNvPr id="6" name="Picture 5"/>
          <p:cNvPicPr>
            <a:picLocks noChangeAspect="1"/>
          </p:cNvPicPr>
          <p:nvPr/>
        </p:nvPicPr>
        <p:blipFill>
          <a:blip r:embed="rId3"/>
          <a:stretch>
            <a:fillRect/>
          </a:stretch>
        </p:blipFill>
        <p:spPr>
          <a:xfrm>
            <a:off x="5179166" y="1368611"/>
            <a:ext cx="3584139" cy="2389426"/>
          </a:xfrm>
          <a:prstGeom prst="rect">
            <a:avLst/>
          </a:prstGeom>
        </p:spPr>
      </p:pic>
    </p:spTree>
    <p:extLst>
      <p:ext uri="{BB962C8B-B14F-4D97-AF65-F5344CB8AC3E}">
        <p14:creationId xmlns:p14="http://schemas.microsoft.com/office/powerpoint/2010/main" val="26970553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Tools of the Game</a:t>
            </a: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01670" y="1291130"/>
            <a:ext cx="2552090" cy="2552090"/>
          </a:xfrm>
        </p:spPr>
      </p:pic>
      <p:sp>
        <p:nvSpPr>
          <p:cNvPr id="4" name="Content Placeholder 3"/>
          <p:cNvSpPr>
            <a:spLocks noGrp="1"/>
          </p:cNvSpPr>
          <p:nvPr>
            <p:ph sz="half" idx="2"/>
          </p:nvPr>
        </p:nvSpPr>
        <p:spPr>
          <a:xfrm>
            <a:off x="3350360" y="1291130"/>
            <a:ext cx="5497380" cy="5344675"/>
          </a:xfrm>
        </p:spPr>
        <p:txBody>
          <a:bodyPr>
            <a:normAutofit fontScale="92500"/>
          </a:bodyPr>
          <a:lstStyle/>
          <a:p>
            <a:pPr>
              <a:lnSpc>
                <a:spcPct val="90000"/>
              </a:lnSpc>
            </a:pPr>
            <a:r>
              <a:rPr lang="en-US" altLang="en-US" b="1" dirty="0"/>
              <a:t>Golf shoes </a:t>
            </a:r>
          </a:p>
          <a:p>
            <a:pPr lvl="1">
              <a:lnSpc>
                <a:spcPct val="90000"/>
              </a:lnSpc>
            </a:pPr>
            <a:r>
              <a:rPr lang="en-US" altLang="en-US" dirty="0"/>
              <a:t>These come in different styles and colors with either leather or synthetic tops. Most golf shoes are available with non-metal spikes (which most golf courses now require).  The spikes are designed to keep your body from shifting during your backswings and to give you traction on slippery ground.</a:t>
            </a:r>
          </a:p>
          <a:p>
            <a:pPr>
              <a:lnSpc>
                <a:spcPct val="90000"/>
              </a:lnSpc>
            </a:pPr>
            <a:r>
              <a:rPr lang="en-US" altLang="en-US" b="1" dirty="0"/>
              <a:t>Golf gloves</a:t>
            </a:r>
          </a:p>
          <a:p>
            <a:pPr lvl="1">
              <a:lnSpc>
                <a:spcPct val="90000"/>
              </a:lnSpc>
            </a:pPr>
            <a:r>
              <a:rPr lang="en-US" altLang="en-US" dirty="0"/>
              <a:t>It’s up to the individual golfer whether this is required. Some golfers never wear one. Right-handed golfers will wear a glove on the left hand. They help if your grips are worn or slippery. </a:t>
            </a:r>
          </a:p>
          <a:p>
            <a:endParaRPr lang="en-US" dirty="0"/>
          </a:p>
        </p:txBody>
      </p:sp>
      <p:pic>
        <p:nvPicPr>
          <p:cNvPr id="7" name="Picture 6"/>
          <p:cNvPicPr>
            <a:picLocks noChangeAspect="1"/>
          </p:cNvPicPr>
          <p:nvPr/>
        </p:nvPicPr>
        <p:blipFill>
          <a:blip r:embed="rId3"/>
          <a:stretch>
            <a:fillRect/>
          </a:stretch>
        </p:blipFill>
        <p:spPr>
          <a:xfrm>
            <a:off x="739740" y="3924606"/>
            <a:ext cx="2275949" cy="2844937"/>
          </a:xfrm>
          <a:prstGeom prst="rect">
            <a:avLst/>
          </a:prstGeom>
        </p:spPr>
      </p:pic>
    </p:spTree>
    <p:extLst>
      <p:ext uri="{BB962C8B-B14F-4D97-AF65-F5344CB8AC3E}">
        <p14:creationId xmlns:p14="http://schemas.microsoft.com/office/powerpoint/2010/main" val="29216923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A. </a:t>
            </a:r>
            <a:r>
              <a:rPr lang="en-US" dirty="0" smtClean="0"/>
              <a:t>#3 </a:t>
            </a:r>
            <a:r>
              <a:rPr lang="en-US" dirty="0"/>
              <a:t>Amateur Status </a:t>
            </a:r>
          </a:p>
        </p:txBody>
      </p:sp>
      <p:sp>
        <p:nvSpPr>
          <p:cNvPr id="3" name="Content Placeholder 2"/>
          <p:cNvSpPr>
            <a:spLocks noGrp="1"/>
          </p:cNvSpPr>
          <p:nvPr>
            <p:ph idx="1"/>
          </p:nvPr>
        </p:nvSpPr>
        <p:spPr/>
        <p:txBody>
          <a:bodyPr>
            <a:normAutofit fontScale="85000" lnSpcReduction="10000"/>
          </a:bodyPr>
          <a:lstStyle/>
          <a:p>
            <a:pPr marL="0" indent="0">
              <a:buNone/>
            </a:pPr>
            <a:r>
              <a:rPr lang="en-US" sz="3300" b="1" dirty="0"/>
              <a:t>All golfers are amateurs unless they:</a:t>
            </a:r>
          </a:p>
          <a:p>
            <a:r>
              <a:rPr lang="en-US" dirty="0"/>
              <a:t>Accept a prize that is not allowed under Rule 3 - Prizes:</a:t>
            </a:r>
          </a:p>
          <a:p>
            <a:pPr lvl="1"/>
            <a:r>
              <a:rPr lang="en-US" sz="2400" dirty="0"/>
              <a:t>An amateur playing in a competition is allowed to accept any prize, including prize money, up to a limit of $1000 in value, per competition.</a:t>
            </a:r>
          </a:p>
          <a:p>
            <a:r>
              <a:rPr lang="en-US" dirty="0"/>
              <a:t>Play in a golf competition as a professional.</a:t>
            </a:r>
          </a:p>
          <a:p>
            <a:r>
              <a:rPr lang="en-US" dirty="0"/>
              <a:t>Accept payment or compensation for giving instruction that is not allowed under Rule 4 - Instruction:</a:t>
            </a:r>
          </a:p>
          <a:p>
            <a:pPr lvl="1"/>
            <a:r>
              <a:rPr lang="en-US" sz="2400" dirty="0"/>
              <a:t>An amateur who accepts payment or compensation for giving instruction, including as part of salaried duties, becomes a non-amateur.</a:t>
            </a:r>
          </a:p>
          <a:p>
            <a:r>
              <a:rPr lang="en-US" dirty="0"/>
              <a:t>Are employed (including being self-employed) as a golf club or driving range professional, or</a:t>
            </a:r>
          </a:p>
          <a:p>
            <a:r>
              <a:rPr lang="en-US" dirty="0"/>
              <a:t>Hold membership of an association for professional golfers.</a:t>
            </a:r>
          </a:p>
          <a:p>
            <a:endParaRPr lang="en-US" dirty="0"/>
          </a:p>
        </p:txBody>
      </p:sp>
    </p:spTree>
    <p:extLst>
      <p:ext uri="{BB962C8B-B14F-4D97-AF65-F5344CB8AC3E}">
        <p14:creationId xmlns:p14="http://schemas.microsoft.com/office/powerpoint/2010/main" val="705796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Requirement </a:t>
            </a:r>
            <a:r>
              <a:rPr lang="en-US" dirty="0" smtClean="0"/>
              <a:t>#2 B</a:t>
            </a:r>
            <a:endParaRPr lang="en-US" dirty="0"/>
          </a:p>
        </p:txBody>
      </p:sp>
      <p:sp>
        <p:nvSpPr>
          <p:cNvPr id="3" name="Content Placeholder 2"/>
          <p:cNvSpPr>
            <a:spLocks noGrp="1"/>
          </p:cNvSpPr>
          <p:nvPr>
            <p:ph idx="1"/>
          </p:nvPr>
        </p:nvSpPr>
        <p:spPr/>
        <p:txBody>
          <a:bodyPr/>
          <a:lstStyle/>
          <a:p>
            <a:pPr marL="0" indent="0">
              <a:buNone/>
            </a:pPr>
            <a:r>
              <a:rPr lang="en-US" dirty="0"/>
              <a:t>Tell about your understanding of the World Handicap System.</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6260" y="78630"/>
            <a:ext cx="916230" cy="916230"/>
          </a:xfrm>
          <a:prstGeom prst="rect">
            <a:avLst/>
          </a:prstGeom>
        </p:spPr>
      </p:pic>
      <p:pic>
        <p:nvPicPr>
          <p:cNvPr id="6" name="Picture 5"/>
          <p:cNvPicPr>
            <a:picLocks noChangeAspect="1"/>
          </p:cNvPicPr>
          <p:nvPr/>
        </p:nvPicPr>
        <p:blipFill>
          <a:blip r:embed="rId3"/>
          <a:stretch>
            <a:fillRect/>
          </a:stretch>
        </p:blipFill>
        <p:spPr>
          <a:xfrm>
            <a:off x="1446122" y="2970885"/>
            <a:ext cx="6251755" cy="3516612"/>
          </a:xfrm>
          <a:prstGeom prst="rect">
            <a:avLst/>
          </a:prstGeom>
        </p:spPr>
      </p:pic>
    </p:spTree>
    <p:extLst>
      <p:ext uri="{BB962C8B-B14F-4D97-AF65-F5344CB8AC3E}">
        <p14:creationId xmlns:p14="http://schemas.microsoft.com/office/powerpoint/2010/main" val="40340215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Golf Merit Badge Requirements</a:t>
            </a:r>
          </a:p>
        </p:txBody>
      </p:sp>
      <p:sp>
        <p:nvSpPr>
          <p:cNvPr id="3" name="Content Placeholder 2"/>
          <p:cNvSpPr>
            <a:spLocks noGrp="1"/>
          </p:cNvSpPr>
          <p:nvPr>
            <p:ph idx="1"/>
          </p:nvPr>
        </p:nvSpPr>
        <p:spPr/>
        <p:txBody>
          <a:bodyPr>
            <a:normAutofit fontScale="85000" lnSpcReduction="10000"/>
          </a:bodyPr>
          <a:lstStyle/>
          <a:p>
            <a:pPr marL="969963" indent="-514350">
              <a:buFont typeface="+mj-lt"/>
              <a:buAutoNum type="alphaUcPeriod" startAt="6"/>
            </a:pPr>
            <a:r>
              <a:rPr lang="en-US" dirty="0"/>
              <a:t>Play a minimum of two nine-hole rounds or one 18-hole round of golf with another golfer about your age and with your counselor, or an adult approved by your counselor. Do the </a:t>
            </a:r>
            <a:r>
              <a:rPr lang="en-US" dirty="0" smtClean="0"/>
              <a:t>following: </a:t>
            </a:r>
            <a:endParaRPr lang="en-US" dirty="0"/>
          </a:p>
          <a:p>
            <a:pPr marL="1427163" lvl="1" indent="-514350">
              <a:buFont typeface="+mj-lt"/>
              <a:buAutoNum type="arabicPeriod"/>
            </a:pPr>
            <a:r>
              <a:rPr lang="en-US" sz="2400" dirty="0"/>
              <a:t>Follow the "Rules of Golf".</a:t>
            </a:r>
          </a:p>
          <a:p>
            <a:pPr marL="1427163" lvl="1" indent="-514350">
              <a:buFont typeface="+mj-lt"/>
              <a:buAutoNum type="arabicPeriod"/>
            </a:pPr>
            <a:r>
              <a:rPr lang="en-US" sz="2400" dirty="0"/>
              <a:t>Practice good golf etiquette. </a:t>
            </a:r>
          </a:p>
          <a:p>
            <a:pPr marL="1427163" lvl="1" indent="-514350">
              <a:buFont typeface="+mj-lt"/>
              <a:buAutoNum type="arabicPeriod"/>
            </a:pPr>
            <a:r>
              <a:rPr lang="en-US" sz="2400" dirty="0"/>
              <a:t>Show respect to fellow golfers, committee, sponsor, and gallery.</a:t>
            </a:r>
          </a:p>
          <a:p>
            <a:pPr marL="969963" indent="-514350">
              <a:buFont typeface="+mj-lt"/>
              <a:buAutoNum type="alphaUcPeriod" startAt="6"/>
            </a:pPr>
            <a:r>
              <a:rPr lang="en-US" dirty="0"/>
              <a:t>Find out about three careers related to traditional golf. Pick one and identify the education, training, and experience required for this profession. Discuss this with your counselor, and explain why this interests you. </a:t>
            </a:r>
            <a:endParaRPr lang="en-US" dirty="0"/>
          </a:p>
          <a:p>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6260" y="78630"/>
            <a:ext cx="916230" cy="916230"/>
          </a:xfrm>
          <a:prstGeom prst="rect">
            <a:avLst/>
          </a:prstGeom>
        </p:spPr>
      </p:pic>
    </p:spTree>
    <p:extLst>
      <p:ext uri="{BB962C8B-B14F-4D97-AF65-F5344CB8AC3E}">
        <p14:creationId xmlns:p14="http://schemas.microsoft.com/office/powerpoint/2010/main" val="38391888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010897F-28F6-4B4F-BE70-5E21E7271F05}"/>
              </a:ext>
            </a:extLst>
          </p:cNvPr>
          <p:cNvSpPr>
            <a:spLocks noGrp="1"/>
          </p:cNvSpPr>
          <p:nvPr>
            <p:ph type="title"/>
          </p:nvPr>
        </p:nvSpPr>
        <p:spPr/>
        <p:txBody>
          <a:bodyPr/>
          <a:lstStyle/>
          <a:p>
            <a:r>
              <a:rPr lang="en-US" dirty="0"/>
              <a:t>Golf Handicap</a:t>
            </a:r>
          </a:p>
        </p:txBody>
      </p:sp>
      <p:sp>
        <p:nvSpPr>
          <p:cNvPr id="3" name="Content Placeholder 2">
            <a:extLst>
              <a:ext uri="{FF2B5EF4-FFF2-40B4-BE49-F238E27FC236}">
                <a16:creationId xmlns="" xmlns:a16="http://schemas.microsoft.com/office/drawing/2014/main" id="{C3F3058E-9CC3-4560-8D0C-782CEE9603F9}"/>
              </a:ext>
            </a:extLst>
          </p:cNvPr>
          <p:cNvSpPr>
            <a:spLocks noGrp="1"/>
          </p:cNvSpPr>
          <p:nvPr>
            <p:ph sz="half" idx="1"/>
          </p:nvPr>
        </p:nvSpPr>
        <p:spPr>
          <a:xfrm>
            <a:off x="457200" y="1368611"/>
            <a:ext cx="4038600" cy="5267194"/>
          </a:xfrm>
        </p:spPr>
        <p:txBody>
          <a:bodyPr>
            <a:normAutofit fontScale="62500" lnSpcReduction="20000"/>
          </a:bodyPr>
          <a:lstStyle/>
          <a:p>
            <a:r>
              <a:rPr lang="en-US" dirty="0"/>
              <a:t>A golf handicap is a numerical score that measures a golfer's playing ability. </a:t>
            </a:r>
          </a:p>
          <a:p>
            <a:r>
              <a:rPr lang="en-US" dirty="0"/>
              <a:t>Handicaps help level the playing field and allow players of different skill levels to compete fairly against one another. </a:t>
            </a:r>
          </a:p>
          <a:p>
            <a:r>
              <a:rPr lang="en-US" dirty="0"/>
              <a:t>The handicap system enables golfers of all abilities to play together and have a good time.</a:t>
            </a:r>
          </a:p>
          <a:p>
            <a:r>
              <a:rPr lang="en-US" dirty="0"/>
              <a:t>A golf handicap represents the number of strokes a player is expected to take above or below the course's par score. </a:t>
            </a:r>
          </a:p>
          <a:p>
            <a:r>
              <a:rPr lang="en-US" dirty="0"/>
              <a:t>The higher the handicap, the more strokes a player is allowed to subtract from their actual score to determine their net score. </a:t>
            </a:r>
          </a:p>
          <a:p>
            <a:r>
              <a:rPr lang="en-US" dirty="0"/>
              <a:t>A lower handicap indicates a more skilled golfer who is expected to have a lower net score.</a:t>
            </a:r>
          </a:p>
        </p:txBody>
      </p:sp>
      <p:pic>
        <p:nvPicPr>
          <p:cNvPr id="8" name="Content Placeholder 7"/>
          <p:cNvPicPr>
            <a:picLocks noGrp="1" noChangeAspect="1"/>
          </p:cNvPicPr>
          <p:nvPr>
            <p:ph sz="half" idx="2"/>
          </p:nvPr>
        </p:nvPicPr>
        <p:blipFill rotWithShape="1">
          <a:blip r:embed="rId2"/>
          <a:srcRect l="13237" r="14921"/>
          <a:stretch/>
        </p:blipFill>
        <p:spPr>
          <a:xfrm>
            <a:off x="4572000" y="1443835"/>
            <a:ext cx="4290713" cy="3359510"/>
          </a:xfrm>
          <a:prstGeom prst="rect">
            <a:avLst/>
          </a:prstGeom>
        </p:spPr>
      </p:pic>
    </p:spTree>
    <p:extLst>
      <p:ext uri="{BB962C8B-B14F-4D97-AF65-F5344CB8AC3E}">
        <p14:creationId xmlns:p14="http://schemas.microsoft.com/office/powerpoint/2010/main" val="41807817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4374" y="374900"/>
            <a:ext cx="8389625" cy="763524"/>
          </a:xfrm>
        </p:spPr>
        <p:txBody>
          <a:bodyPr/>
          <a:lstStyle/>
          <a:p>
            <a:r>
              <a:rPr lang="en-US" dirty="0"/>
              <a:t>3 World Handicap System</a:t>
            </a:r>
          </a:p>
        </p:txBody>
      </p:sp>
      <p:sp>
        <p:nvSpPr>
          <p:cNvPr id="4" name="Content Placeholder 3"/>
          <p:cNvSpPr>
            <a:spLocks noGrp="1"/>
          </p:cNvSpPr>
          <p:nvPr>
            <p:ph sz="half" idx="2"/>
          </p:nvPr>
        </p:nvSpPr>
        <p:spPr>
          <a:xfrm>
            <a:off x="4877410" y="1291130"/>
            <a:ext cx="4038600" cy="4275740"/>
          </a:xfrm>
        </p:spPr>
        <p:txBody>
          <a:bodyPr>
            <a:normAutofit fontScale="92500" lnSpcReduction="10000"/>
          </a:bodyPr>
          <a:lstStyle/>
          <a:p>
            <a:r>
              <a:rPr lang="en-US" sz="2600" dirty="0"/>
              <a:t>Today there are six different handicap systems used around the world.  </a:t>
            </a:r>
          </a:p>
          <a:p>
            <a:r>
              <a:rPr lang="en-US" sz="2600" dirty="0"/>
              <a:t>The WHS unifies these six existing systems into a single system.</a:t>
            </a:r>
          </a:p>
          <a:p>
            <a:r>
              <a:rPr lang="en-US" sz="2600" dirty="0"/>
              <a:t>This will enable golfers of different abilities to play and compete on a fair and equal basis, in any format, on any course, anywhere around the world.</a:t>
            </a:r>
          </a:p>
          <a:p>
            <a:endParaRPr lang="en-US" dirty="0"/>
          </a:p>
        </p:txBody>
      </p:sp>
      <p:pic>
        <p:nvPicPr>
          <p:cNvPr id="11" name="Content Placeholder 10"/>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b="8053"/>
          <a:stretch/>
        </p:blipFill>
        <p:spPr>
          <a:xfrm>
            <a:off x="0" y="0"/>
            <a:ext cx="4551414" cy="6858000"/>
          </a:xfrm>
        </p:spPr>
      </p:pic>
    </p:spTree>
    <p:extLst>
      <p:ext uri="{BB962C8B-B14F-4D97-AF65-F5344CB8AC3E}">
        <p14:creationId xmlns:p14="http://schemas.microsoft.com/office/powerpoint/2010/main" val="22838119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4374" y="374900"/>
            <a:ext cx="8389625" cy="763524"/>
          </a:xfrm>
        </p:spPr>
        <p:txBody>
          <a:bodyPr/>
          <a:lstStyle/>
          <a:p>
            <a:r>
              <a:rPr lang="en-US" dirty="0"/>
              <a:t>Calculating Your Handicap</a:t>
            </a:r>
          </a:p>
        </p:txBody>
      </p:sp>
      <p:sp>
        <p:nvSpPr>
          <p:cNvPr id="3" name="Content Placeholder 2"/>
          <p:cNvSpPr>
            <a:spLocks noGrp="1"/>
          </p:cNvSpPr>
          <p:nvPr>
            <p:ph sz="half" idx="1"/>
          </p:nvPr>
        </p:nvSpPr>
        <p:spPr/>
        <p:txBody>
          <a:bodyPr>
            <a:normAutofit fontScale="85000" lnSpcReduction="10000"/>
          </a:bodyPr>
          <a:lstStyle/>
          <a:p>
            <a:r>
              <a:rPr lang="en-US" dirty="0"/>
              <a:t>To determine your handicap differential and index, you will first need some golf scores to work with. </a:t>
            </a:r>
          </a:p>
          <a:p>
            <a:r>
              <a:rPr lang="en-US" dirty="0"/>
              <a:t>For the best results, work with at least five scores, but using 20 scores is preferable. </a:t>
            </a:r>
          </a:p>
          <a:p>
            <a:r>
              <a:rPr lang="en-US" dirty="0"/>
              <a:t>Tally your gross score from every individual game. </a:t>
            </a:r>
          </a:p>
          <a:p>
            <a:r>
              <a:rPr lang="en-US" dirty="0"/>
              <a:t>The gross score is the actual number of strokes taken over an entire course.</a:t>
            </a:r>
          </a:p>
          <a:p>
            <a:endParaRPr lang="en-US" dirty="0"/>
          </a:p>
        </p:txBody>
      </p:sp>
      <p:pic>
        <p:nvPicPr>
          <p:cNvPr id="12" name="Content Placeholder 11">
            <a:extLst>
              <a:ext uri="{FF2B5EF4-FFF2-40B4-BE49-F238E27FC236}">
                <a16:creationId xmlns="" xmlns:a16="http://schemas.microsoft.com/office/drawing/2014/main" id="{E7819C16-8D47-4B98-AF7C-B093BBC0EC9E}"/>
              </a:ext>
            </a:extLst>
          </p:cNvPr>
          <p:cNvPicPr>
            <a:picLocks noGrp="1" noChangeAspect="1"/>
          </p:cNvPicPr>
          <p:nvPr>
            <p:ph sz="half" idx="2"/>
          </p:nvPr>
        </p:nvPicPr>
        <p:blipFill>
          <a:blip r:embed="rId2"/>
          <a:stretch>
            <a:fillRect/>
          </a:stretch>
        </p:blipFill>
        <p:spPr>
          <a:xfrm>
            <a:off x="4703982" y="1443835"/>
            <a:ext cx="4038600" cy="3028950"/>
          </a:xfrm>
          <a:prstGeom prst="rect">
            <a:avLst/>
          </a:prstGeom>
        </p:spPr>
      </p:pic>
    </p:spTree>
    <p:extLst>
      <p:ext uri="{BB962C8B-B14F-4D97-AF65-F5344CB8AC3E}">
        <p14:creationId xmlns:p14="http://schemas.microsoft.com/office/powerpoint/2010/main" val="6159911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4374" y="374900"/>
            <a:ext cx="8389625" cy="763524"/>
          </a:xfrm>
        </p:spPr>
        <p:txBody>
          <a:bodyPr/>
          <a:lstStyle/>
          <a:p>
            <a:r>
              <a:rPr lang="en-US" dirty="0"/>
              <a:t>Calculating Your Handicap</a:t>
            </a:r>
          </a:p>
        </p:txBody>
      </p:sp>
      <p:pic>
        <p:nvPicPr>
          <p:cNvPr id="4" name="Content Placeholder 3">
            <a:extLst>
              <a:ext uri="{FF2B5EF4-FFF2-40B4-BE49-F238E27FC236}">
                <a16:creationId xmlns="" xmlns:a16="http://schemas.microsoft.com/office/drawing/2014/main" id="{E101CAE7-D2FF-4CB9-B18D-7174D60C080E}"/>
              </a:ext>
            </a:extLst>
          </p:cNvPr>
          <p:cNvPicPr>
            <a:picLocks noGrp="1" noChangeAspect="1"/>
          </p:cNvPicPr>
          <p:nvPr>
            <p:ph sz="half" idx="1"/>
          </p:nvPr>
        </p:nvPicPr>
        <p:blipFill>
          <a:blip r:embed="rId2"/>
          <a:stretch>
            <a:fillRect/>
          </a:stretch>
        </p:blipFill>
        <p:spPr>
          <a:xfrm>
            <a:off x="296260" y="1443835"/>
            <a:ext cx="4038600" cy="3028950"/>
          </a:xfrm>
          <a:prstGeom prst="rect">
            <a:avLst/>
          </a:prstGeom>
        </p:spPr>
      </p:pic>
      <p:sp>
        <p:nvSpPr>
          <p:cNvPr id="7" name="Content Placeholder 6">
            <a:extLst>
              <a:ext uri="{FF2B5EF4-FFF2-40B4-BE49-F238E27FC236}">
                <a16:creationId xmlns="" xmlns:a16="http://schemas.microsoft.com/office/drawing/2014/main" id="{98E34388-B757-41C1-8C86-74F40505EEE2}"/>
              </a:ext>
            </a:extLst>
          </p:cNvPr>
          <p:cNvSpPr>
            <a:spLocks noGrp="1"/>
          </p:cNvSpPr>
          <p:nvPr>
            <p:ph sz="half" idx="2"/>
          </p:nvPr>
        </p:nvSpPr>
        <p:spPr>
          <a:xfrm>
            <a:off x="4419295" y="1368610"/>
            <a:ext cx="4581150" cy="5419899"/>
          </a:xfrm>
        </p:spPr>
        <p:txBody>
          <a:bodyPr>
            <a:normAutofit fontScale="70000" lnSpcReduction="20000"/>
          </a:bodyPr>
          <a:lstStyle/>
          <a:p>
            <a:pPr marL="0" indent="0">
              <a:buNone/>
            </a:pPr>
            <a:r>
              <a:rPr lang="en-US" b="1" dirty="0"/>
              <a:t>Determine your adjusted gross score.</a:t>
            </a:r>
            <a:r>
              <a:rPr lang="en-US" dirty="0"/>
              <a:t> On any hole where you’ve exceeded the maximum allowable strokes, deduct the necessary number of strokes. For instance, if you took nine strokes on a hole but have a maximum allowable score of seven, subtract two from your score for that hole. Recount your total for the course using the adjusted numbers. The United States Golf Association’s equitable stroke control uses the following guidelines for a course handicap of:</a:t>
            </a:r>
            <a:r>
              <a:rPr lang="en-US" baseline="30000" dirty="0"/>
              <a:t> </a:t>
            </a:r>
            <a:r>
              <a:rPr lang="en-US" dirty="0"/>
              <a:t>Nine or less: maximum score per hole is a double bogey</a:t>
            </a:r>
          </a:p>
          <a:p>
            <a:r>
              <a:rPr lang="en-US" sz="2600" dirty="0"/>
              <a:t>10 to 19: maximum score is seven</a:t>
            </a:r>
          </a:p>
          <a:p>
            <a:r>
              <a:rPr lang="en-US" sz="2600" dirty="0"/>
              <a:t>20 to 29: maximum score is eight</a:t>
            </a:r>
          </a:p>
          <a:p>
            <a:r>
              <a:rPr lang="en-US" sz="2600" dirty="0"/>
              <a:t>30 to 39: maximum score is nine</a:t>
            </a:r>
          </a:p>
          <a:p>
            <a:r>
              <a:rPr lang="en-US" sz="2600" dirty="0"/>
              <a:t>40 and above: maximum score is 10 (use this default if you haven't yet determined your handicap)</a:t>
            </a:r>
          </a:p>
          <a:p>
            <a:endParaRPr lang="en-US" dirty="0"/>
          </a:p>
        </p:txBody>
      </p:sp>
    </p:spTree>
    <p:extLst>
      <p:ext uri="{BB962C8B-B14F-4D97-AF65-F5344CB8AC3E}">
        <p14:creationId xmlns:p14="http://schemas.microsoft.com/office/powerpoint/2010/main" val="33577318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4374" y="374900"/>
            <a:ext cx="8389625" cy="763524"/>
          </a:xfrm>
        </p:spPr>
        <p:txBody>
          <a:bodyPr/>
          <a:lstStyle/>
          <a:p>
            <a:r>
              <a:rPr lang="en-US" dirty="0"/>
              <a:t>Calculating Your Handicap</a:t>
            </a:r>
          </a:p>
        </p:txBody>
      </p:sp>
      <p:sp>
        <p:nvSpPr>
          <p:cNvPr id="3" name="Content Placeholder 2"/>
          <p:cNvSpPr>
            <a:spLocks noGrp="1"/>
          </p:cNvSpPr>
          <p:nvPr>
            <p:ph sz="half" idx="1"/>
          </p:nvPr>
        </p:nvSpPr>
        <p:spPr>
          <a:xfrm>
            <a:off x="457200" y="1368610"/>
            <a:ext cx="4038600" cy="5114489"/>
          </a:xfrm>
        </p:spPr>
        <p:txBody>
          <a:bodyPr>
            <a:normAutofit fontScale="92500" lnSpcReduction="10000"/>
          </a:bodyPr>
          <a:lstStyle/>
          <a:p>
            <a:pPr marL="0" indent="0">
              <a:buNone/>
            </a:pPr>
            <a:r>
              <a:rPr lang="en-US" sz="2600" b="1" dirty="0"/>
              <a:t>Find the course slope.</a:t>
            </a:r>
            <a:r>
              <a:rPr lang="en-US" sz="2600" dirty="0"/>
              <a:t> While the course rating is the difficulty rating for a golfer who shoots par (on average), the course slope is the difficulty rating based on a bogey golfer. A bogey golfer is a player who shoots 18 strokes over par, on average.</a:t>
            </a:r>
            <a:r>
              <a:rPr lang="en-US" sz="2600" baseline="30000" dirty="0"/>
              <a:t> </a:t>
            </a:r>
          </a:p>
          <a:p>
            <a:r>
              <a:rPr lang="en-US" sz="2200" dirty="0"/>
              <a:t>The course rating and slope for a particular course are usually found on the score card. </a:t>
            </a:r>
          </a:p>
          <a:p>
            <a:r>
              <a:rPr lang="en-US" sz="2200" dirty="0"/>
              <a:t>You can also check at the clubhouse, or on the course's website.</a:t>
            </a:r>
          </a:p>
          <a:p>
            <a:endParaRPr lang="en-US" dirty="0"/>
          </a:p>
        </p:txBody>
      </p:sp>
      <p:pic>
        <p:nvPicPr>
          <p:cNvPr id="5" name="Content Placeholder 4">
            <a:extLst>
              <a:ext uri="{FF2B5EF4-FFF2-40B4-BE49-F238E27FC236}">
                <a16:creationId xmlns="" xmlns:a16="http://schemas.microsoft.com/office/drawing/2014/main" id="{D3165D8A-CA8A-4BD5-A1DE-7BADCEA922CC}"/>
              </a:ext>
            </a:extLst>
          </p:cNvPr>
          <p:cNvPicPr>
            <a:picLocks noGrp="1" noChangeAspect="1"/>
          </p:cNvPicPr>
          <p:nvPr>
            <p:ph sz="half" idx="2"/>
          </p:nvPr>
        </p:nvPicPr>
        <p:blipFill>
          <a:blip r:embed="rId2"/>
          <a:stretch>
            <a:fillRect/>
          </a:stretch>
        </p:blipFill>
        <p:spPr>
          <a:xfrm>
            <a:off x="4949186" y="1404731"/>
            <a:ext cx="3737614" cy="3737614"/>
          </a:xfrm>
          <a:prstGeom prst="rect">
            <a:avLst/>
          </a:prstGeom>
        </p:spPr>
      </p:pic>
    </p:spTree>
    <p:extLst>
      <p:ext uri="{BB962C8B-B14F-4D97-AF65-F5344CB8AC3E}">
        <p14:creationId xmlns:p14="http://schemas.microsoft.com/office/powerpoint/2010/main" val="75880350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4374" y="374900"/>
            <a:ext cx="8389625" cy="763524"/>
          </a:xfrm>
        </p:spPr>
        <p:txBody>
          <a:bodyPr/>
          <a:lstStyle/>
          <a:p>
            <a:r>
              <a:rPr lang="en-US" dirty="0"/>
              <a:t>Calculating Your Handicap</a:t>
            </a:r>
          </a:p>
        </p:txBody>
      </p:sp>
      <p:pic>
        <p:nvPicPr>
          <p:cNvPr id="4" name="Content Placeholder 3">
            <a:extLst>
              <a:ext uri="{FF2B5EF4-FFF2-40B4-BE49-F238E27FC236}">
                <a16:creationId xmlns="" xmlns:a16="http://schemas.microsoft.com/office/drawing/2014/main" id="{CE4F6709-EF07-4995-8D6F-448E42F374F1}"/>
              </a:ext>
            </a:extLst>
          </p:cNvPr>
          <p:cNvPicPr>
            <a:picLocks noGrp="1" noChangeAspect="1"/>
          </p:cNvPicPr>
          <p:nvPr>
            <p:ph sz="half" idx="1"/>
          </p:nvPr>
        </p:nvPicPr>
        <p:blipFill>
          <a:blip r:embed="rId2"/>
          <a:stretch>
            <a:fillRect/>
          </a:stretch>
        </p:blipFill>
        <p:spPr>
          <a:xfrm>
            <a:off x="457200" y="2232819"/>
            <a:ext cx="4038600" cy="3028950"/>
          </a:xfrm>
          <a:prstGeom prst="rect">
            <a:avLst/>
          </a:prstGeom>
        </p:spPr>
      </p:pic>
      <p:sp>
        <p:nvSpPr>
          <p:cNvPr id="7" name="Content Placeholder 6">
            <a:extLst>
              <a:ext uri="{FF2B5EF4-FFF2-40B4-BE49-F238E27FC236}">
                <a16:creationId xmlns="" xmlns:a16="http://schemas.microsoft.com/office/drawing/2014/main" id="{98E34388-B757-41C1-8C86-74F40505EEE2}"/>
              </a:ext>
            </a:extLst>
          </p:cNvPr>
          <p:cNvSpPr>
            <a:spLocks noGrp="1"/>
          </p:cNvSpPr>
          <p:nvPr>
            <p:ph sz="half" idx="2"/>
          </p:nvPr>
        </p:nvSpPr>
        <p:spPr>
          <a:xfrm>
            <a:off x="4648200" y="1368610"/>
            <a:ext cx="4038600" cy="5114489"/>
          </a:xfrm>
        </p:spPr>
        <p:txBody>
          <a:bodyPr>
            <a:normAutofit fontScale="92500" lnSpcReduction="10000"/>
          </a:bodyPr>
          <a:lstStyle/>
          <a:p>
            <a:pPr marL="0" indent="0">
              <a:buNone/>
            </a:pPr>
            <a:r>
              <a:rPr lang="en-US" sz="2600" b="1" dirty="0"/>
              <a:t>Determine your handicap differential.</a:t>
            </a:r>
            <a:r>
              <a:rPr lang="en-US" sz="2600" dirty="0"/>
              <a:t> This is a calculation involving the difference between your adjusted gross score and the course rating. The equation to determine this is: </a:t>
            </a:r>
          </a:p>
          <a:p>
            <a:r>
              <a:rPr lang="en-US" sz="2200" dirty="0"/>
              <a:t>(Adjusted gross score - course rating) x 113 ÷ slope rating</a:t>
            </a:r>
          </a:p>
          <a:p>
            <a:r>
              <a:rPr lang="en-US" sz="2200" dirty="0"/>
              <a:t>Round this number to the nearest tenth.</a:t>
            </a:r>
          </a:p>
          <a:p>
            <a:pPr marL="0" indent="0">
              <a:buNone/>
            </a:pPr>
            <a:r>
              <a:rPr lang="en-US" sz="2600" b="1" dirty="0"/>
              <a:t>Repeat these steps for every score.</a:t>
            </a:r>
            <a:r>
              <a:rPr lang="en-US" sz="2600" dirty="0"/>
              <a:t> Always use your most recent scores, up to a maximum of 20. </a:t>
            </a:r>
          </a:p>
        </p:txBody>
      </p:sp>
    </p:spTree>
    <p:extLst>
      <p:ext uri="{BB962C8B-B14F-4D97-AF65-F5344CB8AC3E}">
        <p14:creationId xmlns:p14="http://schemas.microsoft.com/office/powerpoint/2010/main" val="9608206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Calculating Your Handicap</a:t>
            </a:r>
          </a:p>
        </p:txBody>
      </p:sp>
      <p:sp>
        <p:nvSpPr>
          <p:cNvPr id="3" name="Content Placeholder 2"/>
          <p:cNvSpPr>
            <a:spLocks noGrp="1"/>
          </p:cNvSpPr>
          <p:nvPr>
            <p:ph sz="half" idx="1"/>
          </p:nvPr>
        </p:nvSpPr>
        <p:spPr/>
        <p:txBody>
          <a:bodyPr>
            <a:normAutofit/>
          </a:bodyPr>
          <a:lstStyle/>
          <a:p>
            <a:pPr marL="0" indent="0">
              <a:buNone/>
            </a:pPr>
            <a:r>
              <a:rPr lang="en-US" sz="2400" b="1" dirty="0"/>
              <a:t>Select your best handicap differentials.</a:t>
            </a:r>
            <a:r>
              <a:rPr lang="en-US" sz="2400" dirty="0"/>
              <a:t> Choose your 10 best (lowest) differentials if you are working with 20 scores. If you don’t yet have 20 scores to work with, select: </a:t>
            </a:r>
          </a:p>
          <a:p>
            <a:endParaRPr lang="en-US" dirty="0"/>
          </a:p>
        </p:txBody>
      </p:sp>
      <p:pic>
        <p:nvPicPr>
          <p:cNvPr id="4" name="Content Placeholder 3">
            <a:extLst>
              <a:ext uri="{FF2B5EF4-FFF2-40B4-BE49-F238E27FC236}">
                <a16:creationId xmlns="" xmlns:a16="http://schemas.microsoft.com/office/drawing/2014/main" id="{CDC79DED-87B4-4B56-8709-6E019AD6C914}"/>
              </a:ext>
            </a:extLst>
          </p:cNvPr>
          <p:cNvPicPr>
            <a:picLocks noGrp="1" noChangeAspect="1"/>
          </p:cNvPicPr>
          <p:nvPr>
            <p:ph sz="half" idx="2"/>
          </p:nvPr>
        </p:nvPicPr>
        <p:blipFill>
          <a:blip r:embed="rId2"/>
          <a:stretch>
            <a:fillRect/>
          </a:stretch>
        </p:blipFill>
        <p:spPr>
          <a:xfrm>
            <a:off x="4648202" y="1434906"/>
            <a:ext cx="4038600" cy="3028950"/>
          </a:xfrm>
          <a:prstGeom prst="rect">
            <a:avLst/>
          </a:prstGeom>
        </p:spPr>
      </p:pic>
    </p:spTree>
    <p:extLst>
      <p:ext uri="{BB962C8B-B14F-4D97-AF65-F5344CB8AC3E}">
        <p14:creationId xmlns:p14="http://schemas.microsoft.com/office/powerpoint/2010/main" val="25139662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Calculating Your Handicap</a:t>
            </a:r>
          </a:p>
        </p:txBody>
      </p:sp>
      <p:pic>
        <p:nvPicPr>
          <p:cNvPr id="4" name="Content Placeholder 3">
            <a:extLst>
              <a:ext uri="{FF2B5EF4-FFF2-40B4-BE49-F238E27FC236}">
                <a16:creationId xmlns="" xmlns:a16="http://schemas.microsoft.com/office/drawing/2014/main" id="{6ABFBB7A-8BE6-42DC-9B50-A8C2A468E6EF}"/>
              </a:ext>
            </a:extLst>
          </p:cNvPr>
          <p:cNvPicPr>
            <a:picLocks noGrp="1" noChangeAspect="1"/>
          </p:cNvPicPr>
          <p:nvPr>
            <p:ph sz="half" idx="1"/>
          </p:nvPr>
        </p:nvPicPr>
        <p:blipFill>
          <a:blip r:embed="rId2"/>
          <a:stretch>
            <a:fillRect/>
          </a:stretch>
        </p:blipFill>
        <p:spPr>
          <a:xfrm>
            <a:off x="457201" y="1433991"/>
            <a:ext cx="4038600" cy="3028950"/>
          </a:xfrm>
          <a:prstGeom prst="rect">
            <a:avLst/>
          </a:prstGeom>
        </p:spPr>
      </p:pic>
      <p:sp>
        <p:nvSpPr>
          <p:cNvPr id="7" name="Content Placeholder 6">
            <a:extLst>
              <a:ext uri="{FF2B5EF4-FFF2-40B4-BE49-F238E27FC236}">
                <a16:creationId xmlns="" xmlns:a16="http://schemas.microsoft.com/office/drawing/2014/main" id="{98E34388-B757-41C1-8C86-74F40505EEE2}"/>
              </a:ext>
            </a:extLst>
          </p:cNvPr>
          <p:cNvSpPr>
            <a:spLocks noGrp="1"/>
          </p:cNvSpPr>
          <p:nvPr>
            <p:ph sz="half" idx="2"/>
          </p:nvPr>
        </p:nvSpPr>
        <p:spPr/>
        <p:txBody>
          <a:bodyPr>
            <a:normAutofit/>
          </a:bodyPr>
          <a:lstStyle/>
          <a:p>
            <a:pPr marL="0" indent="0">
              <a:buNone/>
            </a:pPr>
            <a:r>
              <a:rPr lang="en-US" sz="2400" b="1" dirty="0"/>
              <a:t>Average your best differentials.</a:t>
            </a:r>
            <a:r>
              <a:rPr lang="en-US" sz="2400" dirty="0"/>
              <a:t> Add all the scores together, then divide that number by the amount of scores you're working with. For instance, if you’re working with 10 scores, add all 10 together and then divide that by 10; if you’re working with three differentials, divide the sum by three. </a:t>
            </a:r>
          </a:p>
          <a:p>
            <a:endParaRPr lang="en-US" dirty="0"/>
          </a:p>
        </p:txBody>
      </p:sp>
    </p:spTree>
    <p:extLst>
      <p:ext uri="{BB962C8B-B14F-4D97-AF65-F5344CB8AC3E}">
        <p14:creationId xmlns:p14="http://schemas.microsoft.com/office/powerpoint/2010/main" val="357749174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4374" y="374900"/>
            <a:ext cx="8389625" cy="763524"/>
          </a:xfrm>
        </p:spPr>
        <p:txBody>
          <a:bodyPr/>
          <a:lstStyle/>
          <a:p>
            <a:r>
              <a:rPr lang="en-US" dirty="0"/>
              <a:t>Calculating Your Handicap</a:t>
            </a:r>
          </a:p>
        </p:txBody>
      </p:sp>
      <p:sp>
        <p:nvSpPr>
          <p:cNvPr id="3" name="Content Placeholder 2"/>
          <p:cNvSpPr>
            <a:spLocks noGrp="1"/>
          </p:cNvSpPr>
          <p:nvPr>
            <p:ph sz="half" idx="1"/>
          </p:nvPr>
        </p:nvSpPr>
        <p:spPr/>
        <p:txBody>
          <a:bodyPr>
            <a:normAutofit/>
          </a:bodyPr>
          <a:lstStyle/>
          <a:p>
            <a:pPr marL="0" indent="0">
              <a:buNone/>
            </a:pPr>
            <a:r>
              <a:rPr lang="en-US" sz="2400" b="1" dirty="0"/>
              <a:t>Determine your handicap index.</a:t>
            </a:r>
            <a:r>
              <a:rPr lang="en-US" sz="2400" dirty="0"/>
              <a:t> Multiply your differential average by 96 percent, or 0.96. Then, without rounding any of the numbers, delete all the numbers after the tenths decimal place. This number is your handicap index.</a:t>
            </a:r>
            <a:r>
              <a:rPr lang="en-US" sz="2400" baseline="30000" dirty="0"/>
              <a:t> </a:t>
            </a:r>
            <a:r>
              <a:rPr lang="en-US" sz="2400" dirty="0"/>
              <a:t>There are maximum default handicap indexes, and they are: </a:t>
            </a:r>
          </a:p>
          <a:p>
            <a:endParaRPr lang="en-US" dirty="0"/>
          </a:p>
        </p:txBody>
      </p:sp>
      <p:pic>
        <p:nvPicPr>
          <p:cNvPr id="4" name="Content Placeholder 3">
            <a:extLst>
              <a:ext uri="{FF2B5EF4-FFF2-40B4-BE49-F238E27FC236}">
                <a16:creationId xmlns="" xmlns:a16="http://schemas.microsoft.com/office/drawing/2014/main" id="{4A29D90F-53EE-4E0F-A6F2-E15E69605126}"/>
              </a:ext>
            </a:extLst>
          </p:cNvPr>
          <p:cNvPicPr>
            <a:picLocks noGrp="1" noChangeAspect="1"/>
          </p:cNvPicPr>
          <p:nvPr>
            <p:ph sz="half" idx="2"/>
          </p:nvPr>
        </p:nvPicPr>
        <p:blipFill>
          <a:blip r:embed="rId2"/>
          <a:stretch>
            <a:fillRect/>
          </a:stretch>
        </p:blipFill>
        <p:spPr>
          <a:xfrm>
            <a:off x="4648202" y="1443835"/>
            <a:ext cx="4038600" cy="3028950"/>
          </a:xfrm>
          <a:prstGeom prst="rect">
            <a:avLst/>
          </a:prstGeom>
        </p:spPr>
      </p:pic>
    </p:spTree>
    <p:extLst>
      <p:ext uri="{BB962C8B-B14F-4D97-AF65-F5344CB8AC3E}">
        <p14:creationId xmlns:p14="http://schemas.microsoft.com/office/powerpoint/2010/main" val="388675940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4374" y="374900"/>
            <a:ext cx="8389625" cy="763524"/>
          </a:xfrm>
        </p:spPr>
        <p:txBody>
          <a:bodyPr/>
          <a:lstStyle/>
          <a:p>
            <a:r>
              <a:rPr lang="en-US" dirty="0"/>
              <a:t>Calculating Your Handicap</a:t>
            </a:r>
          </a:p>
        </p:txBody>
      </p:sp>
      <p:sp>
        <p:nvSpPr>
          <p:cNvPr id="7" name="Content Placeholder 6">
            <a:extLst>
              <a:ext uri="{FF2B5EF4-FFF2-40B4-BE49-F238E27FC236}">
                <a16:creationId xmlns="" xmlns:a16="http://schemas.microsoft.com/office/drawing/2014/main" id="{98E34388-B757-41C1-8C86-74F40505EEE2}"/>
              </a:ext>
            </a:extLst>
          </p:cNvPr>
          <p:cNvSpPr>
            <a:spLocks noGrp="1"/>
          </p:cNvSpPr>
          <p:nvPr>
            <p:ph sz="half" idx="2"/>
          </p:nvPr>
        </p:nvSpPr>
        <p:spPr>
          <a:xfrm>
            <a:off x="4648200" y="1368611"/>
            <a:ext cx="4352246" cy="4757552"/>
          </a:xfrm>
        </p:spPr>
        <p:txBody>
          <a:bodyPr>
            <a:normAutofit fontScale="92500"/>
          </a:bodyPr>
          <a:lstStyle/>
          <a:p>
            <a:pPr marL="0" indent="0">
              <a:buNone/>
            </a:pPr>
            <a:r>
              <a:rPr lang="en-US" b="1" dirty="0"/>
              <a:t>Calculating a Course Handicap</a:t>
            </a:r>
          </a:p>
          <a:p>
            <a:r>
              <a:rPr lang="en-US" sz="2400" dirty="0"/>
              <a:t>Multiply your handicap index by the slope rating. </a:t>
            </a:r>
          </a:p>
          <a:p>
            <a:r>
              <a:rPr lang="en-US" sz="2400" dirty="0"/>
              <a:t>Now that you have your handicap index, this portable number can be taken to any course and used to calculate your course handicap for any set of tees. </a:t>
            </a:r>
          </a:p>
          <a:p>
            <a:r>
              <a:rPr lang="en-US" sz="2400" dirty="0"/>
              <a:t>Again, the slope rating should be listed on your score card, at the clubhouse, or on the course's website. </a:t>
            </a:r>
          </a:p>
          <a:p>
            <a:endParaRPr lang="en-US" dirty="0"/>
          </a:p>
        </p:txBody>
      </p:sp>
      <p:pic>
        <p:nvPicPr>
          <p:cNvPr id="5" name="Content Placeholder 3">
            <a:extLst>
              <a:ext uri="{FF2B5EF4-FFF2-40B4-BE49-F238E27FC236}">
                <a16:creationId xmlns="" xmlns:a16="http://schemas.microsoft.com/office/drawing/2014/main" id="{5526D0DC-AA4E-4A36-BECA-E7835FA1E30E}"/>
              </a:ext>
            </a:extLst>
          </p:cNvPr>
          <p:cNvPicPr>
            <a:picLocks noGrp="1" noChangeAspect="1"/>
          </p:cNvPicPr>
          <p:nvPr>
            <p:ph sz="half" idx="1"/>
          </p:nvPr>
        </p:nvPicPr>
        <p:blipFill>
          <a:blip r:embed="rId2"/>
          <a:stretch>
            <a:fillRect/>
          </a:stretch>
        </p:blipFill>
        <p:spPr>
          <a:xfrm>
            <a:off x="457200" y="2232819"/>
            <a:ext cx="4038600" cy="3028950"/>
          </a:xfrm>
          <a:prstGeom prst="rect">
            <a:avLst/>
          </a:prstGeom>
        </p:spPr>
      </p:pic>
    </p:spTree>
    <p:extLst>
      <p:ext uri="{BB962C8B-B14F-4D97-AF65-F5344CB8AC3E}">
        <p14:creationId xmlns:p14="http://schemas.microsoft.com/office/powerpoint/2010/main" val="10138815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Requirement #1</a:t>
            </a:r>
          </a:p>
        </p:txBody>
      </p:sp>
      <p:sp>
        <p:nvSpPr>
          <p:cNvPr id="3" name="Content Placeholder 2"/>
          <p:cNvSpPr>
            <a:spLocks noGrp="1"/>
          </p:cNvSpPr>
          <p:nvPr>
            <p:ph idx="1"/>
          </p:nvPr>
        </p:nvSpPr>
        <p:spPr/>
        <p:txBody>
          <a:bodyPr/>
          <a:lstStyle/>
          <a:p>
            <a:pPr marL="0" indent="0">
              <a:buNone/>
            </a:pPr>
            <a:r>
              <a:rPr lang="en-US" dirty="0"/>
              <a:t>Discuss safety on the golf course. Show that you know first aid for injuries or illnesses that could occur while golfing, including lightning, heat reactions, dehydration, blisters, sprains, and strains.</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6260" y="78630"/>
            <a:ext cx="916230" cy="91623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6062" y="3216984"/>
            <a:ext cx="5411876" cy="3171021"/>
          </a:xfrm>
          <a:prstGeom prst="rect">
            <a:avLst/>
          </a:prstGeom>
        </p:spPr>
      </p:pic>
    </p:spTree>
    <p:extLst>
      <p:ext uri="{BB962C8B-B14F-4D97-AF65-F5344CB8AC3E}">
        <p14:creationId xmlns:p14="http://schemas.microsoft.com/office/powerpoint/2010/main" val="42003452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Calculating Your Handicap</a:t>
            </a:r>
          </a:p>
        </p:txBody>
      </p:sp>
      <p:sp>
        <p:nvSpPr>
          <p:cNvPr id="6" name="Content Placeholder 5">
            <a:extLst>
              <a:ext uri="{FF2B5EF4-FFF2-40B4-BE49-F238E27FC236}">
                <a16:creationId xmlns="" xmlns:a16="http://schemas.microsoft.com/office/drawing/2014/main" id="{F67C5BF5-50D6-4475-834D-07B340564EFE}"/>
              </a:ext>
            </a:extLst>
          </p:cNvPr>
          <p:cNvSpPr>
            <a:spLocks noGrp="1"/>
          </p:cNvSpPr>
          <p:nvPr>
            <p:ph sz="half" idx="1"/>
          </p:nvPr>
        </p:nvSpPr>
        <p:spPr/>
        <p:txBody>
          <a:bodyPr>
            <a:normAutofit/>
          </a:bodyPr>
          <a:lstStyle/>
          <a:p>
            <a:pPr marL="0" indent="0">
              <a:buNone/>
            </a:pPr>
            <a:r>
              <a:rPr lang="en-US" sz="2400" b="1" dirty="0"/>
              <a:t>Divide the product by the standard slope rating.</a:t>
            </a:r>
            <a:r>
              <a:rPr lang="en-US" sz="2400" dirty="0"/>
              <a:t> </a:t>
            </a:r>
          </a:p>
          <a:p>
            <a:r>
              <a:rPr lang="en-US" sz="2000" dirty="0"/>
              <a:t>This is an average difficulty rating for courses, and the USGA has determined that this average slope is 113.</a:t>
            </a:r>
          </a:p>
          <a:p>
            <a:r>
              <a:rPr lang="en-US" sz="2000" dirty="0"/>
              <a:t>So, after you multiply your handicap index by the slope rating, divide it by 113. </a:t>
            </a:r>
          </a:p>
        </p:txBody>
      </p:sp>
      <p:pic>
        <p:nvPicPr>
          <p:cNvPr id="9" name="Content Placeholder 8">
            <a:extLst>
              <a:ext uri="{FF2B5EF4-FFF2-40B4-BE49-F238E27FC236}">
                <a16:creationId xmlns="" xmlns:a16="http://schemas.microsoft.com/office/drawing/2014/main" id="{EBA5904A-E6A4-49EA-8823-B48CBB49D246}"/>
              </a:ext>
            </a:extLst>
          </p:cNvPr>
          <p:cNvPicPr>
            <a:picLocks noGrp="1" noChangeAspect="1"/>
          </p:cNvPicPr>
          <p:nvPr>
            <p:ph sz="half" idx="2"/>
          </p:nvPr>
        </p:nvPicPr>
        <p:blipFill>
          <a:blip r:embed="rId2"/>
          <a:stretch>
            <a:fillRect/>
          </a:stretch>
        </p:blipFill>
        <p:spPr>
          <a:xfrm>
            <a:off x="4648200" y="1443835"/>
            <a:ext cx="4038600" cy="3028950"/>
          </a:xfrm>
          <a:prstGeom prst="rect">
            <a:avLst/>
          </a:prstGeom>
        </p:spPr>
      </p:pic>
    </p:spTree>
    <p:extLst>
      <p:ext uri="{BB962C8B-B14F-4D97-AF65-F5344CB8AC3E}">
        <p14:creationId xmlns:p14="http://schemas.microsoft.com/office/powerpoint/2010/main" val="327785802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Calculating Your Handicap</a:t>
            </a:r>
          </a:p>
        </p:txBody>
      </p:sp>
      <p:pic>
        <p:nvPicPr>
          <p:cNvPr id="3" name="Content Placeholder 2">
            <a:extLst>
              <a:ext uri="{FF2B5EF4-FFF2-40B4-BE49-F238E27FC236}">
                <a16:creationId xmlns="" xmlns:a16="http://schemas.microsoft.com/office/drawing/2014/main" id="{ED2E7F2C-FDAA-4597-97AA-ACECA2B149BC}"/>
              </a:ext>
            </a:extLst>
          </p:cNvPr>
          <p:cNvPicPr>
            <a:picLocks noGrp="1" noChangeAspect="1"/>
          </p:cNvPicPr>
          <p:nvPr>
            <p:ph sz="half" idx="1"/>
          </p:nvPr>
        </p:nvPicPr>
        <p:blipFill>
          <a:blip r:embed="rId2"/>
          <a:stretch>
            <a:fillRect/>
          </a:stretch>
        </p:blipFill>
        <p:spPr>
          <a:xfrm>
            <a:off x="457200" y="1443835"/>
            <a:ext cx="4038600" cy="3028950"/>
          </a:xfrm>
          <a:prstGeom prst="rect">
            <a:avLst/>
          </a:prstGeom>
        </p:spPr>
      </p:pic>
      <p:sp>
        <p:nvSpPr>
          <p:cNvPr id="8" name="Content Placeholder 7">
            <a:extLst>
              <a:ext uri="{FF2B5EF4-FFF2-40B4-BE49-F238E27FC236}">
                <a16:creationId xmlns="" xmlns:a16="http://schemas.microsoft.com/office/drawing/2014/main" id="{44C106E8-EA8F-4D3F-AB54-A40D85489B93}"/>
              </a:ext>
            </a:extLst>
          </p:cNvPr>
          <p:cNvSpPr>
            <a:spLocks noGrp="1"/>
          </p:cNvSpPr>
          <p:nvPr>
            <p:ph sz="half" idx="2"/>
          </p:nvPr>
        </p:nvSpPr>
        <p:spPr/>
        <p:txBody>
          <a:bodyPr>
            <a:normAutofit/>
          </a:bodyPr>
          <a:lstStyle/>
          <a:p>
            <a:pPr marL="0" indent="0">
              <a:buNone/>
            </a:pPr>
            <a:r>
              <a:rPr lang="en-US" sz="2400" b="1" dirty="0"/>
              <a:t>Find your course handicap.</a:t>
            </a:r>
            <a:r>
              <a:rPr lang="en-US" sz="2400" dirty="0"/>
              <a:t> </a:t>
            </a:r>
          </a:p>
          <a:p>
            <a:r>
              <a:rPr lang="en-US" sz="2000" dirty="0"/>
              <a:t>Round that number to the nearest whole number. </a:t>
            </a:r>
          </a:p>
          <a:p>
            <a:r>
              <a:rPr lang="en-US" sz="2000" dirty="0"/>
              <a:t>Any number ending in .4 or below is rounded down, and any number ending in .5 or above is rounded up. </a:t>
            </a:r>
          </a:p>
          <a:p>
            <a:r>
              <a:rPr lang="en-US" sz="2000" dirty="0"/>
              <a:t>This rounded whole number is your course handicap. </a:t>
            </a:r>
          </a:p>
        </p:txBody>
      </p:sp>
    </p:spTree>
    <p:extLst>
      <p:ext uri="{BB962C8B-B14F-4D97-AF65-F5344CB8AC3E}">
        <p14:creationId xmlns:p14="http://schemas.microsoft.com/office/powerpoint/2010/main" val="276236082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Requirement </a:t>
            </a:r>
            <a:r>
              <a:rPr lang="en-US" dirty="0" smtClean="0"/>
              <a:t>#2 C</a:t>
            </a:r>
            <a:endParaRPr lang="en-US" dirty="0"/>
          </a:p>
        </p:txBody>
      </p:sp>
      <p:sp>
        <p:nvSpPr>
          <p:cNvPr id="3" name="Content Placeholder 2"/>
          <p:cNvSpPr>
            <a:spLocks noGrp="1"/>
          </p:cNvSpPr>
          <p:nvPr>
            <p:ph idx="1"/>
          </p:nvPr>
        </p:nvSpPr>
        <p:spPr/>
        <p:txBody>
          <a:bodyPr/>
          <a:lstStyle/>
          <a:p>
            <a:pPr marL="0" indent="0">
              <a:buNone/>
            </a:pPr>
            <a:r>
              <a:rPr lang="en-US" dirty="0"/>
              <a:t>Do the following:</a:t>
            </a:r>
          </a:p>
          <a:p>
            <a:pPr marL="971550" lvl="1" indent="-514350">
              <a:buFont typeface="+mj-lt"/>
              <a:buAutoNum type="arabicPeriod"/>
            </a:pPr>
            <a:r>
              <a:rPr lang="en-US" sz="2400" dirty="0"/>
              <a:t>Tell about the early history of golf. </a:t>
            </a:r>
          </a:p>
          <a:p>
            <a:pPr marL="971550" lvl="1" indent="-514350">
              <a:buFont typeface="+mj-lt"/>
              <a:buAutoNum type="arabicPeriod"/>
            </a:pPr>
            <a:r>
              <a:rPr lang="en-US" sz="2400" dirty="0"/>
              <a:t>Describe its early years in the United States. </a:t>
            </a:r>
          </a:p>
          <a:p>
            <a:pPr marL="971550" lvl="1" indent="-514350">
              <a:buFont typeface="+mj-lt"/>
              <a:buAutoNum type="arabicPeriod"/>
            </a:pPr>
            <a:r>
              <a:rPr lang="en-US" sz="2400" dirty="0"/>
              <a:t>Tell about the accomplishments of a top golfer of your choice.</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6260" y="78630"/>
            <a:ext cx="916230" cy="916230"/>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5363"/>
          <a:stretch/>
        </p:blipFill>
        <p:spPr>
          <a:xfrm>
            <a:off x="1959532" y="4057197"/>
            <a:ext cx="5224935" cy="2595985"/>
          </a:xfrm>
          <a:prstGeom prst="rect">
            <a:avLst/>
          </a:prstGeom>
        </p:spPr>
      </p:pic>
    </p:spTree>
    <p:extLst>
      <p:ext uri="{BB962C8B-B14F-4D97-AF65-F5344CB8AC3E}">
        <p14:creationId xmlns:p14="http://schemas.microsoft.com/office/powerpoint/2010/main" val="251640633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Early </a:t>
            </a:r>
            <a:r>
              <a:rPr lang="en-US" dirty="0"/>
              <a:t>History of Golf</a:t>
            </a:r>
          </a:p>
        </p:txBody>
      </p:sp>
      <p:sp>
        <p:nvSpPr>
          <p:cNvPr id="3" name="Content Placeholder 2"/>
          <p:cNvSpPr>
            <a:spLocks noGrp="1"/>
          </p:cNvSpPr>
          <p:nvPr>
            <p:ph sz="half" idx="1"/>
          </p:nvPr>
        </p:nvSpPr>
        <p:spPr>
          <a:xfrm>
            <a:off x="457200" y="1368610"/>
            <a:ext cx="4038600" cy="5419899"/>
          </a:xfrm>
        </p:spPr>
        <p:txBody>
          <a:bodyPr>
            <a:normAutofit fontScale="55000" lnSpcReduction="20000"/>
          </a:bodyPr>
          <a:lstStyle/>
          <a:p>
            <a:pPr marL="0" indent="0">
              <a:buNone/>
            </a:pPr>
            <a:r>
              <a:rPr lang="en-US" sz="4600" b="1" dirty="0"/>
              <a:t>Where Did Golf Originate</a:t>
            </a:r>
          </a:p>
          <a:p>
            <a:r>
              <a:rPr lang="en-US" sz="3300" dirty="0"/>
              <a:t>The game of golf as we know it today can be attributed to the Scots, although there are records of several stick and ball games throughout history. </a:t>
            </a:r>
          </a:p>
          <a:p>
            <a:r>
              <a:rPr lang="en-US" sz="3300" dirty="0"/>
              <a:t>As far back as the 13</a:t>
            </a:r>
            <a:r>
              <a:rPr lang="en-US" sz="3300" baseline="30000" dirty="0"/>
              <a:t>th</a:t>
            </a:r>
            <a:r>
              <a:rPr lang="en-US" sz="3300" dirty="0"/>
              <a:t> century, the Dutch played a game where a leather ball was hit with the intention of reaching a target several hundred yards away.</a:t>
            </a:r>
          </a:p>
          <a:p>
            <a:r>
              <a:rPr lang="en-US" sz="3300" dirty="0"/>
              <a:t>The winner would be the player who reached the target with the fewest shots.</a:t>
            </a:r>
          </a:p>
          <a:p>
            <a:r>
              <a:rPr lang="en-US" sz="3300" dirty="0"/>
              <a:t>However, the Scottish sport, which was known as Golf, had one distinction that separates it from similar sports in history: the hole. </a:t>
            </a:r>
          </a:p>
          <a:p>
            <a:r>
              <a:rPr lang="en-US" sz="3300" dirty="0"/>
              <a:t>When we’re talking about the modern game with 18 holes, golf history traces its origins back to 15</a:t>
            </a:r>
            <a:r>
              <a:rPr lang="en-US" sz="3300" baseline="30000" dirty="0"/>
              <a:t>th</a:t>
            </a:r>
            <a:r>
              <a:rPr lang="en-US" sz="3300" dirty="0"/>
              <a:t> century Scotland.</a:t>
            </a:r>
          </a:p>
          <a:p>
            <a:endParaRPr lang="en-US" dirty="0"/>
          </a:p>
        </p:txBody>
      </p:sp>
      <p:pic>
        <p:nvPicPr>
          <p:cNvPr id="6" name="Content Placeholder 5">
            <a:extLst>
              <a:ext uri="{FF2B5EF4-FFF2-40B4-BE49-F238E27FC236}">
                <a16:creationId xmlns="" xmlns:a16="http://schemas.microsoft.com/office/drawing/2014/main" id="{C2434885-7804-427A-A855-4A8992F7CF0F}"/>
              </a:ext>
            </a:extLst>
          </p:cNvPr>
          <p:cNvPicPr>
            <a:picLocks noGrp="1" noChangeAspect="1"/>
          </p:cNvPicPr>
          <p:nvPr>
            <p:ph sz="half" idx="2"/>
          </p:nvPr>
        </p:nvPicPr>
        <p:blipFill>
          <a:blip r:embed="rId2"/>
          <a:stretch>
            <a:fillRect/>
          </a:stretch>
        </p:blipFill>
        <p:spPr>
          <a:xfrm>
            <a:off x="4572000" y="1552734"/>
            <a:ext cx="4038600" cy="1876266"/>
          </a:xfrm>
          <a:prstGeom prst="rect">
            <a:avLst/>
          </a:prstGeom>
        </p:spPr>
      </p:pic>
    </p:spTree>
    <p:extLst>
      <p:ext uri="{BB962C8B-B14F-4D97-AF65-F5344CB8AC3E}">
        <p14:creationId xmlns:p14="http://schemas.microsoft.com/office/powerpoint/2010/main" val="354858678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Early </a:t>
            </a:r>
            <a:r>
              <a:rPr lang="en-US" dirty="0"/>
              <a:t>History of Golf</a:t>
            </a:r>
          </a:p>
        </p:txBody>
      </p:sp>
      <p:pic>
        <p:nvPicPr>
          <p:cNvPr id="6" name="Content Placeholder 5">
            <a:extLst>
              <a:ext uri="{FF2B5EF4-FFF2-40B4-BE49-F238E27FC236}">
                <a16:creationId xmlns="" xmlns:a16="http://schemas.microsoft.com/office/drawing/2014/main" id="{C8899D10-2C43-4399-ACF6-E4D07BDF70A8}"/>
              </a:ext>
            </a:extLst>
          </p:cNvPr>
          <p:cNvPicPr>
            <a:picLocks noGrp="1" noChangeAspect="1"/>
          </p:cNvPicPr>
          <p:nvPr>
            <p:ph sz="half" idx="1"/>
          </p:nvPr>
        </p:nvPicPr>
        <p:blipFill>
          <a:blip r:embed="rId2"/>
          <a:stretch>
            <a:fillRect/>
          </a:stretch>
        </p:blipFill>
        <p:spPr>
          <a:xfrm>
            <a:off x="443025" y="1443835"/>
            <a:ext cx="3499717" cy="2496465"/>
          </a:xfrm>
          <a:prstGeom prst="rect">
            <a:avLst/>
          </a:prstGeom>
        </p:spPr>
      </p:pic>
      <p:sp>
        <p:nvSpPr>
          <p:cNvPr id="4" name="Content Placeholder 3"/>
          <p:cNvSpPr>
            <a:spLocks noGrp="1"/>
          </p:cNvSpPr>
          <p:nvPr>
            <p:ph sz="half" idx="2"/>
          </p:nvPr>
        </p:nvSpPr>
        <p:spPr>
          <a:xfrm>
            <a:off x="4113885" y="1368611"/>
            <a:ext cx="4572915" cy="5267194"/>
          </a:xfrm>
        </p:spPr>
        <p:txBody>
          <a:bodyPr>
            <a:normAutofit fontScale="62500" lnSpcReduction="20000"/>
          </a:bodyPr>
          <a:lstStyle/>
          <a:p>
            <a:pPr marL="0" indent="0">
              <a:buNone/>
            </a:pPr>
            <a:r>
              <a:rPr lang="en-US" sz="3500" b="1" dirty="0"/>
              <a:t>The History of Golf</a:t>
            </a:r>
          </a:p>
          <a:p>
            <a:r>
              <a:rPr lang="en-US" dirty="0"/>
              <a:t>The game is first mentioned in an Act of Scottish Parliament in 1457, which called for it to be banned alongside football.</a:t>
            </a:r>
          </a:p>
          <a:p>
            <a:r>
              <a:rPr lang="en-US" dirty="0"/>
              <a:t>King James II of Scotland prohibited the playing of games as it was a distraction from military training, and he felt perfecting archery would be a more worthwhile sporting pursuit.</a:t>
            </a:r>
          </a:p>
          <a:p>
            <a:r>
              <a:rPr lang="en-US" dirty="0"/>
              <a:t>After several more bannings throughout the 15</a:t>
            </a:r>
            <a:r>
              <a:rPr lang="en-US" baseline="30000" dirty="0"/>
              <a:t>th</a:t>
            </a:r>
            <a:r>
              <a:rPr lang="en-US" dirty="0"/>
              <a:t> century and golf being lambasted as an unprofitable sport, restrictions on playing the game were removed with the Treaty of Glasgow coming into effect in 1502.</a:t>
            </a:r>
          </a:p>
          <a:p>
            <a:r>
              <a:rPr lang="en-US" dirty="0"/>
              <a:t>Today, the Scots are extremely proud of their golfing heritage and their “ancient” courses that continue to pull in thousands of visitors to the small country each year as they continue to play their part in the history of golf.</a:t>
            </a:r>
          </a:p>
          <a:p>
            <a:endParaRPr lang="en-US" dirty="0"/>
          </a:p>
        </p:txBody>
      </p:sp>
    </p:spTree>
    <p:extLst>
      <p:ext uri="{BB962C8B-B14F-4D97-AF65-F5344CB8AC3E}">
        <p14:creationId xmlns:p14="http://schemas.microsoft.com/office/powerpoint/2010/main" val="17576907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Early </a:t>
            </a:r>
            <a:r>
              <a:rPr lang="en-US" dirty="0"/>
              <a:t>History of Golf</a:t>
            </a:r>
          </a:p>
        </p:txBody>
      </p:sp>
      <p:sp>
        <p:nvSpPr>
          <p:cNvPr id="3" name="Content Placeholder 2"/>
          <p:cNvSpPr>
            <a:spLocks noGrp="1"/>
          </p:cNvSpPr>
          <p:nvPr>
            <p:ph sz="half" idx="1"/>
          </p:nvPr>
        </p:nvSpPr>
        <p:spPr>
          <a:xfrm>
            <a:off x="457200" y="1368611"/>
            <a:ext cx="4114800" cy="4757552"/>
          </a:xfrm>
        </p:spPr>
        <p:txBody>
          <a:bodyPr>
            <a:normAutofit fontScale="92500"/>
          </a:bodyPr>
          <a:lstStyle/>
          <a:p>
            <a:pPr marL="0" indent="0">
              <a:buNone/>
            </a:pPr>
            <a:r>
              <a:rPr lang="en-US" sz="2600" b="1" dirty="0"/>
              <a:t>Developing Rules for the Game</a:t>
            </a:r>
            <a:endParaRPr lang="en-US" sz="2600" dirty="0"/>
          </a:p>
          <a:p>
            <a:r>
              <a:rPr lang="en-US" sz="2200" dirty="0"/>
              <a:t>The oldest recorded rules for the game date back to the year 1744, where The </a:t>
            </a:r>
            <a:r>
              <a:rPr lang="en-US" sz="2200" dirty="0" err="1"/>
              <a:t>Honourable</a:t>
            </a:r>
            <a:r>
              <a:rPr lang="en-US" sz="2200" dirty="0"/>
              <a:t> Company of Edinburgh Golfers published “Articles and Laws in Playing at Golf.”</a:t>
            </a:r>
          </a:p>
          <a:p>
            <a:r>
              <a:rPr lang="en-US" sz="2200" dirty="0"/>
              <a:t>This ancient piece of golf history, which now remains in the National Library of Scotland, gave fame to the Muirfield club being the longest surviving club in the history of golf.</a:t>
            </a:r>
          </a:p>
          <a:p>
            <a:endParaRPr lang="en-US" dirty="0"/>
          </a:p>
        </p:txBody>
      </p:sp>
      <p:pic>
        <p:nvPicPr>
          <p:cNvPr id="6" name="Content Placeholder 5">
            <a:extLst>
              <a:ext uri="{FF2B5EF4-FFF2-40B4-BE49-F238E27FC236}">
                <a16:creationId xmlns="" xmlns:a16="http://schemas.microsoft.com/office/drawing/2014/main" id="{1EF05514-D66B-4C8C-8264-18231D5DCE5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926153" y="1368425"/>
            <a:ext cx="3482693" cy="4757738"/>
          </a:xfrm>
        </p:spPr>
      </p:pic>
    </p:spTree>
    <p:extLst>
      <p:ext uri="{BB962C8B-B14F-4D97-AF65-F5344CB8AC3E}">
        <p14:creationId xmlns:p14="http://schemas.microsoft.com/office/powerpoint/2010/main" val="307527962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Early </a:t>
            </a:r>
            <a:r>
              <a:rPr lang="en-US" dirty="0"/>
              <a:t>History of Golf</a:t>
            </a:r>
          </a:p>
        </p:txBody>
      </p:sp>
      <p:pic>
        <p:nvPicPr>
          <p:cNvPr id="6" name="Content Placeholder 5">
            <a:extLst>
              <a:ext uri="{FF2B5EF4-FFF2-40B4-BE49-F238E27FC236}">
                <a16:creationId xmlns="" xmlns:a16="http://schemas.microsoft.com/office/drawing/2014/main" id="{4F8AE9A6-7C6C-41D5-AB6D-115E4A23AE2E}"/>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60026" y="1443835"/>
            <a:ext cx="4335774" cy="3641373"/>
          </a:xfrm>
        </p:spPr>
      </p:pic>
      <p:sp>
        <p:nvSpPr>
          <p:cNvPr id="4" name="Content Placeholder 3"/>
          <p:cNvSpPr>
            <a:spLocks noGrp="1"/>
          </p:cNvSpPr>
          <p:nvPr>
            <p:ph sz="half" idx="2"/>
          </p:nvPr>
        </p:nvSpPr>
        <p:spPr>
          <a:xfrm>
            <a:off x="4648199" y="1368610"/>
            <a:ext cx="4335775" cy="5419899"/>
          </a:xfrm>
        </p:spPr>
        <p:txBody>
          <a:bodyPr>
            <a:normAutofit fontScale="55000" lnSpcReduction="20000"/>
          </a:bodyPr>
          <a:lstStyle/>
          <a:p>
            <a:pPr marL="0" indent="0">
              <a:buNone/>
            </a:pPr>
            <a:r>
              <a:rPr lang="en-US" sz="4000" b="1" dirty="0"/>
              <a:t>Spreading Golf Around the World</a:t>
            </a:r>
            <a:endParaRPr lang="en-US" sz="4000" dirty="0"/>
          </a:p>
          <a:p>
            <a:r>
              <a:rPr lang="en-US" sz="3300" dirty="0"/>
              <a:t>Scottish soldiers, immigrants, and expatriates played a pivotal role in the history of golf.</a:t>
            </a:r>
          </a:p>
          <a:p>
            <a:r>
              <a:rPr lang="en-US" sz="3300" dirty="0"/>
              <a:t>They were responsible for spreading the game around the British Isles during the 18</a:t>
            </a:r>
            <a:r>
              <a:rPr lang="en-US" sz="3300" baseline="30000" dirty="0"/>
              <a:t>th</a:t>
            </a:r>
            <a:r>
              <a:rPr lang="en-US" sz="3300" dirty="0"/>
              <a:t> century. However, it wasn’t until the 19</a:t>
            </a:r>
            <a:r>
              <a:rPr lang="en-US" sz="3300" baseline="30000" dirty="0"/>
              <a:t>th</a:t>
            </a:r>
            <a:r>
              <a:rPr lang="en-US" sz="3300" dirty="0"/>
              <a:t> century that the game started to gain an international presence.</a:t>
            </a:r>
          </a:p>
          <a:p>
            <a:r>
              <a:rPr lang="en-US" sz="3300" dirty="0"/>
              <a:t>The oldest golf courses outside of Britain are to be found in nearby France, with the establishment of the Royal Calcutta Golf Club in 1829 and the club at Pau in 1856.</a:t>
            </a:r>
          </a:p>
          <a:p>
            <a:r>
              <a:rPr lang="en-US" sz="3300" dirty="0"/>
              <a:t>By 1880, golf had spread to Ireland, many other parts of Europe, Australia, New Zealand, Canada, Singapore, and South Africa.</a:t>
            </a:r>
          </a:p>
          <a:p>
            <a:r>
              <a:rPr lang="en-US" sz="3300" dirty="0"/>
              <a:t>Meanwhile, back in Britain, the game enjoyed increased popularity. By 1880, England had 10 golf courses, which rapidly increased to 1000 by 1914.</a:t>
            </a:r>
          </a:p>
          <a:p>
            <a:endParaRPr lang="en-US" dirty="0"/>
          </a:p>
        </p:txBody>
      </p:sp>
    </p:spTree>
    <p:extLst>
      <p:ext uri="{BB962C8B-B14F-4D97-AF65-F5344CB8AC3E}">
        <p14:creationId xmlns:p14="http://schemas.microsoft.com/office/powerpoint/2010/main" val="376658032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Early </a:t>
            </a:r>
            <a:r>
              <a:rPr lang="en-US" dirty="0"/>
              <a:t>Golf in the U.S.</a:t>
            </a:r>
          </a:p>
        </p:txBody>
      </p:sp>
      <p:sp>
        <p:nvSpPr>
          <p:cNvPr id="3" name="Content Placeholder 2"/>
          <p:cNvSpPr>
            <a:spLocks noGrp="1"/>
          </p:cNvSpPr>
          <p:nvPr>
            <p:ph sz="half" idx="1"/>
          </p:nvPr>
        </p:nvSpPr>
        <p:spPr>
          <a:xfrm>
            <a:off x="457200" y="1368610"/>
            <a:ext cx="4038600" cy="5114489"/>
          </a:xfrm>
        </p:spPr>
        <p:txBody>
          <a:bodyPr>
            <a:normAutofit fontScale="62500" lnSpcReduction="20000"/>
          </a:bodyPr>
          <a:lstStyle/>
          <a:p>
            <a:pPr marL="0" indent="0">
              <a:buNone/>
            </a:pPr>
            <a:r>
              <a:rPr lang="en-US" sz="3500" b="1" dirty="0"/>
              <a:t>Adoption in the U.S.</a:t>
            </a:r>
            <a:endParaRPr lang="en-US" sz="3500" dirty="0"/>
          </a:p>
          <a:p>
            <a:r>
              <a:rPr lang="en-US" dirty="0"/>
              <a:t>There is evidence to suggest that golf was enjoyed in America during the 18</a:t>
            </a:r>
            <a:r>
              <a:rPr lang="en-US" baseline="30000" dirty="0"/>
              <a:t>th</a:t>
            </a:r>
            <a:r>
              <a:rPr lang="en-US" dirty="0"/>
              <a:t> century.</a:t>
            </a:r>
          </a:p>
          <a:p>
            <a:r>
              <a:rPr lang="en-US" dirty="0"/>
              <a:t>A shipment of golf equipment to Charleston, South Carolina in 1739, aided in the founding of the South Carolina Golf Club in 1787 and an advertisement for golf clubs and balls in the Royal Gazette of New York City in 1779.</a:t>
            </a:r>
          </a:p>
          <a:p>
            <a:r>
              <a:rPr lang="en-US" dirty="0"/>
              <a:t>However, much like other parts of the world who adopted the sport early, no real traction was gained until early 19</a:t>
            </a:r>
            <a:r>
              <a:rPr lang="en-US" baseline="30000" dirty="0"/>
              <a:t>th</a:t>
            </a:r>
            <a:r>
              <a:rPr lang="en-US" dirty="0"/>
              <a:t> century. In 1894 the United States Golf Association was formed to become ambassadors for the game in the states, which by 1910 was host to 267 golf clubs.</a:t>
            </a:r>
          </a:p>
          <a:p>
            <a:r>
              <a:rPr lang="en-US" dirty="0"/>
              <a:t>The PGA was established in 1916.</a:t>
            </a:r>
          </a:p>
          <a:p>
            <a:endParaRPr lang="en-US" dirty="0"/>
          </a:p>
        </p:txBody>
      </p:sp>
      <p:pic>
        <p:nvPicPr>
          <p:cNvPr id="6" name="Content Placeholder 5">
            <a:extLst>
              <a:ext uri="{FF2B5EF4-FFF2-40B4-BE49-F238E27FC236}">
                <a16:creationId xmlns="" xmlns:a16="http://schemas.microsoft.com/office/drawing/2014/main" id="{7E3C4D96-818A-429A-9807-369C8F3687CE}"/>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8202" y="1443835"/>
            <a:ext cx="4038600" cy="2695326"/>
          </a:xfrm>
        </p:spPr>
      </p:pic>
      <p:sp>
        <p:nvSpPr>
          <p:cNvPr id="7" name="Rectangle 6">
            <a:extLst>
              <a:ext uri="{FF2B5EF4-FFF2-40B4-BE49-F238E27FC236}">
                <a16:creationId xmlns="" xmlns:a16="http://schemas.microsoft.com/office/drawing/2014/main" id="{91A8F04E-567D-42ED-A958-E5C705110723}"/>
              </a:ext>
            </a:extLst>
          </p:cNvPr>
          <p:cNvSpPr/>
          <p:nvPr/>
        </p:nvSpPr>
        <p:spPr>
          <a:xfrm>
            <a:off x="4648202" y="4259906"/>
            <a:ext cx="4038598" cy="646331"/>
          </a:xfrm>
          <a:prstGeom prst="rect">
            <a:avLst/>
          </a:prstGeom>
        </p:spPr>
        <p:txBody>
          <a:bodyPr wrap="square">
            <a:spAutoFit/>
          </a:bodyPr>
          <a:lstStyle/>
          <a:p>
            <a:r>
              <a:rPr lang="en-US" dirty="0"/>
              <a:t>The Broadmoor golf course at Colorado Springs Resort in 1918</a:t>
            </a:r>
          </a:p>
        </p:txBody>
      </p:sp>
    </p:spTree>
    <p:extLst>
      <p:ext uri="{BB962C8B-B14F-4D97-AF65-F5344CB8AC3E}">
        <p14:creationId xmlns:p14="http://schemas.microsoft.com/office/powerpoint/2010/main" val="90564368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Top </a:t>
            </a:r>
            <a:r>
              <a:rPr lang="en-US" dirty="0"/>
              <a:t>Men Golfers</a:t>
            </a:r>
          </a:p>
        </p:txBody>
      </p:sp>
      <p:sp>
        <p:nvSpPr>
          <p:cNvPr id="3" name="Content Placeholder 2"/>
          <p:cNvSpPr>
            <a:spLocks noGrp="1"/>
          </p:cNvSpPr>
          <p:nvPr>
            <p:ph sz="half" idx="1"/>
          </p:nvPr>
        </p:nvSpPr>
        <p:spPr>
          <a:xfrm>
            <a:off x="457200" y="2054655"/>
            <a:ext cx="4038600" cy="4071508"/>
          </a:xfrm>
        </p:spPr>
        <p:txBody>
          <a:bodyPr>
            <a:normAutofit lnSpcReduction="10000"/>
          </a:bodyPr>
          <a:lstStyle/>
          <a:p>
            <a:r>
              <a:rPr lang="en-US" sz="2400" dirty="0"/>
              <a:t>Greg Norman</a:t>
            </a:r>
          </a:p>
          <a:p>
            <a:r>
              <a:rPr lang="en-US" sz="2400" dirty="0"/>
              <a:t>Rory McIlroy</a:t>
            </a:r>
          </a:p>
          <a:p>
            <a:r>
              <a:rPr lang="en-US" sz="2400" dirty="0"/>
              <a:t>Vijay Singh</a:t>
            </a:r>
          </a:p>
          <a:p>
            <a:r>
              <a:rPr lang="en-US" sz="2400" dirty="0"/>
              <a:t>Billy Casper</a:t>
            </a:r>
          </a:p>
          <a:p>
            <a:r>
              <a:rPr lang="en-US" sz="2400" dirty="0"/>
              <a:t>Ernie Els</a:t>
            </a:r>
          </a:p>
          <a:p>
            <a:r>
              <a:rPr lang="en-US" sz="2400" dirty="0"/>
              <a:t>Walter Hagen</a:t>
            </a:r>
          </a:p>
          <a:p>
            <a:r>
              <a:rPr lang="en-US" sz="2400" dirty="0"/>
              <a:t>Nick Faldo</a:t>
            </a:r>
          </a:p>
          <a:p>
            <a:r>
              <a:rPr lang="en-US" sz="2400" dirty="0"/>
              <a:t>Lee Trevino</a:t>
            </a:r>
          </a:p>
          <a:p>
            <a:r>
              <a:rPr lang="en-US" sz="2400" dirty="0"/>
              <a:t>Byron Nelson</a:t>
            </a:r>
          </a:p>
          <a:p>
            <a:r>
              <a:rPr lang="en-US" sz="2400" dirty="0" err="1"/>
              <a:t>Seve</a:t>
            </a:r>
            <a:r>
              <a:rPr lang="en-US" sz="2400" dirty="0"/>
              <a:t> Ballesteros</a:t>
            </a:r>
          </a:p>
          <a:p>
            <a:endParaRPr lang="en-US" b="1" dirty="0"/>
          </a:p>
          <a:p>
            <a:endParaRPr lang="en-US" b="1" dirty="0"/>
          </a:p>
          <a:p>
            <a:endParaRPr lang="en-US" dirty="0"/>
          </a:p>
        </p:txBody>
      </p:sp>
      <p:sp>
        <p:nvSpPr>
          <p:cNvPr id="4" name="Content Placeholder 3"/>
          <p:cNvSpPr>
            <a:spLocks noGrp="1"/>
          </p:cNvSpPr>
          <p:nvPr>
            <p:ph sz="half" idx="2"/>
          </p:nvPr>
        </p:nvSpPr>
        <p:spPr>
          <a:xfrm>
            <a:off x="4648200" y="2054655"/>
            <a:ext cx="4038600" cy="4071508"/>
          </a:xfrm>
        </p:spPr>
        <p:txBody>
          <a:bodyPr>
            <a:normAutofit lnSpcReduction="10000"/>
          </a:bodyPr>
          <a:lstStyle/>
          <a:p>
            <a:r>
              <a:rPr lang="en-US" sz="2400" dirty="0"/>
              <a:t>Phil Mickelson</a:t>
            </a:r>
          </a:p>
          <a:p>
            <a:r>
              <a:rPr lang="en-US" sz="2400" dirty="0"/>
              <a:t>Gene </a:t>
            </a:r>
            <a:r>
              <a:rPr lang="en-US" sz="2400" dirty="0" err="1"/>
              <a:t>Sarazen</a:t>
            </a:r>
            <a:endParaRPr lang="en-US" sz="2400" dirty="0"/>
          </a:p>
          <a:p>
            <a:r>
              <a:rPr lang="en-US" sz="2400" dirty="0"/>
              <a:t>Gary Player</a:t>
            </a:r>
          </a:p>
          <a:p>
            <a:r>
              <a:rPr lang="en-US" sz="2400" dirty="0"/>
              <a:t>Tom Watson</a:t>
            </a:r>
          </a:p>
          <a:p>
            <a:r>
              <a:rPr lang="en-US" sz="2400" dirty="0"/>
              <a:t>Bobby Jones</a:t>
            </a:r>
          </a:p>
          <a:p>
            <a:r>
              <a:rPr lang="en-US" sz="2400" dirty="0"/>
              <a:t>Ben Hogan</a:t>
            </a:r>
          </a:p>
          <a:p>
            <a:r>
              <a:rPr lang="en-US" sz="2400" dirty="0"/>
              <a:t>Arnold Palmer</a:t>
            </a:r>
          </a:p>
          <a:p>
            <a:r>
              <a:rPr lang="en-US" sz="2400" dirty="0"/>
              <a:t>Sam Snead</a:t>
            </a:r>
          </a:p>
          <a:p>
            <a:r>
              <a:rPr lang="en-US" sz="2400" dirty="0"/>
              <a:t>Jack Nicklaus</a:t>
            </a:r>
          </a:p>
          <a:p>
            <a:r>
              <a:rPr lang="en-US" sz="2400" dirty="0"/>
              <a:t>Tiger Woods</a:t>
            </a:r>
          </a:p>
          <a:p>
            <a:endParaRPr lang="en-US" dirty="0"/>
          </a:p>
        </p:txBody>
      </p:sp>
      <p:sp>
        <p:nvSpPr>
          <p:cNvPr id="5" name="Rectangle 4"/>
          <p:cNvSpPr/>
          <p:nvPr/>
        </p:nvSpPr>
        <p:spPr>
          <a:xfrm>
            <a:off x="457200" y="1365707"/>
            <a:ext cx="8229600" cy="461665"/>
          </a:xfrm>
          <a:prstGeom prst="rect">
            <a:avLst/>
          </a:prstGeom>
        </p:spPr>
        <p:txBody>
          <a:bodyPr wrap="square">
            <a:spAutoFit/>
          </a:bodyPr>
          <a:lstStyle/>
          <a:p>
            <a:pPr marL="0" lvl="1"/>
            <a:r>
              <a:rPr lang="en-US" sz="2400" dirty="0"/>
              <a:t>Tell about the accomplishments of a top golfer of your choice.</a:t>
            </a:r>
          </a:p>
        </p:txBody>
      </p:sp>
    </p:spTree>
    <p:extLst>
      <p:ext uri="{BB962C8B-B14F-4D97-AF65-F5344CB8AC3E}">
        <p14:creationId xmlns:p14="http://schemas.microsoft.com/office/powerpoint/2010/main" val="413040410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Top </a:t>
            </a:r>
            <a:r>
              <a:rPr lang="en-US" dirty="0"/>
              <a:t>Women Golfers</a:t>
            </a:r>
          </a:p>
        </p:txBody>
      </p:sp>
      <p:sp>
        <p:nvSpPr>
          <p:cNvPr id="3" name="Content Placeholder 2"/>
          <p:cNvSpPr>
            <a:spLocks noGrp="1"/>
          </p:cNvSpPr>
          <p:nvPr>
            <p:ph sz="half" idx="1"/>
          </p:nvPr>
        </p:nvSpPr>
        <p:spPr>
          <a:xfrm>
            <a:off x="457200" y="2054655"/>
            <a:ext cx="4038600" cy="4071508"/>
          </a:xfrm>
        </p:spPr>
        <p:txBody>
          <a:bodyPr>
            <a:normAutofit lnSpcReduction="10000"/>
          </a:bodyPr>
          <a:lstStyle/>
          <a:p>
            <a:r>
              <a:rPr lang="en-US" sz="2400" dirty="0"/>
              <a:t>Kathy Whitworth</a:t>
            </a:r>
          </a:p>
          <a:p>
            <a:r>
              <a:rPr lang="en-US" sz="2400" dirty="0"/>
              <a:t>Mickey Wright</a:t>
            </a:r>
          </a:p>
          <a:p>
            <a:r>
              <a:rPr lang="en-US" sz="2400" dirty="0"/>
              <a:t>Annika Sorenstam</a:t>
            </a:r>
          </a:p>
          <a:p>
            <a:r>
              <a:rPr lang="en-US" sz="2400" dirty="0"/>
              <a:t>Patty Berg</a:t>
            </a:r>
          </a:p>
          <a:p>
            <a:r>
              <a:rPr lang="en-US" sz="2400" dirty="0"/>
              <a:t>Louise Suggs</a:t>
            </a:r>
          </a:p>
          <a:p>
            <a:r>
              <a:rPr lang="en-US" sz="2400" dirty="0"/>
              <a:t>Betsy Rawls</a:t>
            </a:r>
          </a:p>
          <a:p>
            <a:r>
              <a:rPr lang="en-US" sz="2400" dirty="0"/>
              <a:t>Nancy Lopez</a:t>
            </a:r>
          </a:p>
          <a:p>
            <a:r>
              <a:rPr lang="en-US" sz="2400" dirty="0"/>
              <a:t>JoAnne </a:t>
            </a:r>
            <a:r>
              <a:rPr lang="en-US" sz="2400" dirty="0" err="1"/>
              <a:t>Carner</a:t>
            </a:r>
            <a:endParaRPr lang="en-US" sz="2400" dirty="0"/>
          </a:p>
          <a:p>
            <a:r>
              <a:rPr lang="en-US" sz="2400" dirty="0"/>
              <a:t>Sandra Haynie</a:t>
            </a:r>
          </a:p>
          <a:p>
            <a:r>
              <a:rPr lang="en-US" sz="2400" dirty="0"/>
              <a:t>Babe Zaharias</a:t>
            </a:r>
          </a:p>
          <a:p>
            <a:endParaRPr lang="en-US" sz="2400" dirty="0"/>
          </a:p>
        </p:txBody>
      </p:sp>
      <p:sp>
        <p:nvSpPr>
          <p:cNvPr id="4" name="Content Placeholder 3"/>
          <p:cNvSpPr>
            <a:spLocks noGrp="1"/>
          </p:cNvSpPr>
          <p:nvPr>
            <p:ph sz="half" idx="2"/>
          </p:nvPr>
        </p:nvSpPr>
        <p:spPr>
          <a:xfrm>
            <a:off x="4648200" y="2054655"/>
            <a:ext cx="4038600" cy="4071508"/>
          </a:xfrm>
        </p:spPr>
        <p:txBody>
          <a:bodyPr>
            <a:normAutofit lnSpcReduction="10000"/>
          </a:bodyPr>
          <a:lstStyle/>
          <a:p>
            <a:r>
              <a:rPr lang="en-US" sz="2400" dirty="0"/>
              <a:t>Karrie Webb</a:t>
            </a:r>
          </a:p>
          <a:p>
            <a:r>
              <a:rPr lang="en-US" sz="2400" dirty="0"/>
              <a:t>Patty Sheehan</a:t>
            </a:r>
          </a:p>
          <a:p>
            <a:r>
              <a:rPr lang="en-US" sz="2400" dirty="0"/>
              <a:t>Betsy King</a:t>
            </a:r>
          </a:p>
          <a:p>
            <a:r>
              <a:rPr lang="en-US" sz="2400" dirty="0"/>
              <a:t>Pat Bradley</a:t>
            </a:r>
          </a:p>
          <a:p>
            <a:r>
              <a:rPr lang="en-US" sz="2400" dirty="0" err="1"/>
              <a:t>Juli</a:t>
            </a:r>
            <a:r>
              <a:rPr lang="en-US" sz="2400" dirty="0"/>
              <a:t> Inkster</a:t>
            </a:r>
          </a:p>
          <a:p>
            <a:r>
              <a:rPr lang="en-US" sz="2400" dirty="0"/>
              <a:t>Amy Alcott</a:t>
            </a:r>
          </a:p>
          <a:p>
            <a:r>
              <a:rPr lang="en-US" sz="2400" dirty="0"/>
              <a:t>Se Ri Pak</a:t>
            </a:r>
          </a:p>
          <a:p>
            <a:r>
              <a:rPr lang="en-US" sz="2400" dirty="0"/>
              <a:t>Dame Laura Davies</a:t>
            </a:r>
          </a:p>
          <a:p>
            <a:r>
              <a:rPr lang="en-US" sz="2400" dirty="0"/>
              <a:t>Inbee Park</a:t>
            </a:r>
          </a:p>
          <a:p>
            <a:r>
              <a:rPr lang="en-US" sz="2400" dirty="0"/>
              <a:t>Lorena Ochoa</a:t>
            </a:r>
          </a:p>
          <a:p>
            <a:endParaRPr lang="en-US" dirty="0"/>
          </a:p>
        </p:txBody>
      </p:sp>
      <p:sp>
        <p:nvSpPr>
          <p:cNvPr id="5" name="Rectangle 4"/>
          <p:cNvSpPr/>
          <p:nvPr/>
        </p:nvSpPr>
        <p:spPr>
          <a:xfrm>
            <a:off x="457200" y="1376677"/>
            <a:ext cx="8229600" cy="461665"/>
          </a:xfrm>
          <a:prstGeom prst="rect">
            <a:avLst/>
          </a:prstGeom>
        </p:spPr>
        <p:txBody>
          <a:bodyPr wrap="square">
            <a:spAutoFit/>
          </a:bodyPr>
          <a:lstStyle/>
          <a:p>
            <a:pPr marL="0" lvl="1"/>
            <a:r>
              <a:rPr lang="en-US" sz="2400" dirty="0"/>
              <a:t>Tell about the accomplishments of a top golfer of your choice.</a:t>
            </a:r>
          </a:p>
        </p:txBody>
      </p:sp>
    </p:spTree>
    <p:extLst>
      <p:ext uri="{BB962C8B-B14F-4D97-AF65-F5344CB8AC3E}">
        <p14:creationId xmlns:p14="http://schemas.microsoft.com/office/powerpoint/2010/main" val="8354067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Safety on the Course!</a:t>
            </a:r>
          </a:p>
        </p:txBody>
      </p:sp>
      <p:pic>
        <p:nvPicPr>
          <p:cNvPr id="7" name="Content Placeholder 6"/>
          <p:cNvPicPr>
            <a:picLocks noGrp="1" noChangeAspect="1"/>
          </p:cNvPicPr>
          <p:nvPr>
            <p:ph idx="1"/>
          </p:nvPr>
        </p:nvPicPr>
        <p:blipFill>
          <a:blip r:embed="rId2"/>
          <a:stretch>
            <a:fillRect/>
          </a:stretch>
        </p:blipFill>
        <p:spPr>
          <a:xfrm>
            <a:off x="1694278" y="1143910"/>
            <a:ext cx="6060853" cy="5497872"/>
          </a:xfrm>
          <a:prstGeom prst="rect">
            <a:avLst/>
          </a:prstGeom>
        </p:spPr>
      </p:pic>
      <p:sp>
        <p:nvSpPr>
          <p:cNvPr id="9" name="TextBox 8"/>
          <p:cNvSpPr txBox="1"/>
          <p:nvPr/>
        </p:nvSpPr>
        <p:spPr>
          <a:xfrm>
            <a:off x="3961180" y="1291130"/>
            <a:ext cx="3817625" cy="1569660"/>
          </a:xfrm>
          <a:prstGeom prst="rect">
            <a:avLst/>
          </a:prstGeom>
          <a:noFill/>
        </p:spPr>
        <p:txBody>
          <a:bodyPr wrap="square" rtlCol="0">
            <a:spAutoFit/>
          </a:bodyPr>
          <a:lstStyle/>
          <a:p>
            <a:pPr algn="ctr"/>
            <a:r>
              <a:rPr lang="en-US" sz="3200" b="1" dirty="0">
                <a:solidFill>
                  <a:schemeClr val="bg1"/>
                </a:solidFill>
              </a:rPr>
              <a:t>I wondered why the ball kept getting bigger….</a:t>
            </a:r>
          </a:p>
        </p:txBody>
      </p:sp>
    </p:spTree>
    <p:extLst>
      <p:ext uri="{BB962C8B-B14F-4D97-AF65-F5344CB8AC3E}">
        <p14:creationId xmlns:p14="http://schemas.microsoft.com/office/powerpoint/2010/main" val="50269850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Requirement </a:t>
            </a:r>
            <a:r>
              <a:rPr lang="en-US" dirty="0" smtClean="0"/>
              <a:t>#2 D</a:t>
            </a:r>
            <a:endParaRPr lang="en-US" dirty="0"/>
          </a:p>
        </p:txBody>
      </p:sp>
      <p:sp>
        <p:nvSpPr>
          <p:cNvPr id="3" name="Content Placeholder 2"/>
          <p:cNvSpPr>
            <a:spLocks noGrp="1"/>
          </p:cNvSpPr>
          <p:nvPr>
            <p:ph idx="1"/>
          </p:nvPr>
        </p:nvSpPr>
        <p:spPr/>
        <p:txBody>
          <a:bodyPr/>
          <a:lstStyle/>
          <a:p>
            <a:pPr marL="0" indent="0">
              <a:buNone/>
            </a:pPr>
            <a:r>
              <a:rPr lang="en-US" dirty="0"/>
              <a:t>Do the following:</a:t>
            </a:r>
          </a:p>
          <a:p>
            <a:pPr marL="971550" lvl="1" indent="-514350">
              <a:buFont typeface="+mj-lt"/>
              <a:buAutoNum type="arabicPeriod"/>
            </a:pPr>
            <a:r>
              <a:rPr lang="en-US" sz="2400" dirty="0"/>
              <a:t>Tell how golf can contribute to a healthy lifestyle, mentally and physically.</a:t>
            </a:r>
          </a:p>
          <a:p>
            <a:pPr marL="971550" lvl="1" indent="-514350">
              <a:buFont typeface="+mj-lt"/>
              <a:buAutoNum type="arabicPeriod"/>
            </a:pPr>
            <a:r>
              <a:rPr lang="en-US" sz="2400" dirty="0"/>
              <a:t>Tell how a golf exercise plan can help you play better. Show two exercises that would improve your game.</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6260" y="78630"/>
            <a:ext cx="916230" cy="916230"/>
          </a:xfrm>
          <a:prstGeom prst="rect">
            <a:avLst/>
          </a:prstGeom>
        </p:spPr>
      </p:pic>
      <p:pic>
        <p:nvPicPr>
          <p:cNvPr id="7" name="Picture 6"/>
          <p:cNvPicPr>
            <a:picLocks noChangeAspect="1"/>
          </p:cNvPicPr>
          <p:nvPr/>
        </p:nvPicPr>
        <p:blipFill>
          <a:blip r:embed="rId3"/>
          <a:stretch>
            <a:fillRect/>
          </a:stretch>
        </p:blipFill>
        <p:spPr>
          <a:xfrm>
            <a:off x="1799535" y="4223978"/>
            <a:ext cx="5544930" cy="2106417"/>
          </a:xfrm>
          <a:prstGeom prst="rect">
            <a:avLst/>
          </a:prstGeom>
        </p:spPr>
      </p:pic>
    </p:spTree>
    <p:extLst>
      <p:ext uri="{BB962C8B-B14F-4D97-AF65-F5344CB8AC3E}">
        <p14:creationId xmlns:p14="http://schemas.microsoft.com/office/powerpoint/2010/main" val="252434680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Healthy </a:t>
            </a:r>
            <a:r>
              <a:rPr lang="en-US" dirty="0"/>
              <a:t>Lifestyle with Golf</a:t>
            </a:r>
          </a:p>
        </p:txBody>
      </p:sp>
      <p:sp>
        <p:nvSpPr>
          <p:cNvPr id="3" name="Content Placeholder 2"/>
          <p:cNvSpPr>
            <a:spLocks noGrp="1"/>
          </p:cNvSpPr>
          <p:nvPr>
            <p:ph sz="half" idx="1"/>
          </p:nvPr>
        </p:nvSpPr>
        <p:spPr>
          <a:xfrm>
            <a:off x="457200" y="1368610"/>
            <a:ext cx="4038600" cy="5114489"/>
          </a:xfrm>
        </p:spPr>
        <p:txBody>
          <a:bodyPr>
            <a:normAutofit fontScale="62500" lnSpcReduction="20000"/>
          </a:bodyPr>
          <a:lstStyle/>
          <a:p>
            <a:r>
              <a:rPr lang="en-US" sz="3200" dirty="0"/>
              <a:t>Golf can be good for your health and your heart. </a:t>
            </a:r>
            <a:endParaRPr lang="en-US" sz="3200" dirty="0" smtClean="0"/>
          </a:p>
          <a:p>
            <a:r>
              <a:rPr lang="en-US" sz="3200" dirty="0" smtClean="0"/>
              <a:t>Walking </a:t>
            </a:r>
            <a:r>
              <a:rPr lang="en-US" sz="3200" dirty="0"/>
              <a:t>an average course for a round of golf can be between </a:t>
            </a:r>
            <a:r>
              <a:rPr lang="en-US" sz="3200" dirty="0" smtClean="0"/>
              <a:t>3 to 5 miles. </a:t>
            </a:r>
          </a:p>
          <a:p>
            <a:r>
              <a:rPr lang="en-US" sz="3200" dirty="0" smtClean="0"/>
              <a:t>If </a:t>
            </a:r>
            <a:r>
              <a:rPr lang="en-US" sz="3200" dirty="0"/>
              <a:t>you walk 18 holes three to five times a week, you’ll get an optimal amount of endurance exercise for your heart. </a:t>
            </a:r>
            <a:endParaRPr lang="en-US" sz="3200" dirty="0" smtClean="0"/>
          </a:p>
          <a:p>
            <a:r>
              <a:rPr lang="en-US" sz="3200" dirty="0" smtClean="0"/>
              <a:t>If </a:t>
            </a:r>
            <a:r>
              <a:rPr lang="en-US" sz="3200" dirty="0"/>
              <a:t>you pull your clubs or carry them, you’ll burn even more calories each round and benefit even </a:t>
            </a:r>
            <a:r>
              <a:rPr lang="en-US" sz="3200" dirty="0" smtClean="0"/>
              <a:t>more.</a:t>
            </a:r>
          </a:p>
          <a:p>
            <a:r>
              <a:rPr lang="en-US" sz="3200" dirty="0" smtClean="0"/>
              <a:t>Playing </a:t>
            </a:r>
            <a:r>
              <a:rPr lang="en-US" sz="3200" dirty="0"/>
              <a:t>golf regularly can help you:</a:t>
            </a:r>
          </a:p>
          <a:p>
            <a:pPr lvl="1"/>
            <a:r>
              <a:rPr lang="en-US" sz="2900" dirty="0" smtClean="0"/>
              <a:t>Stay fit.</a:t>
            </a:r>
            <a:endParaRPr lang="en-US" sz="2900" dirty="0"/>
          </a:p>
          <a:p>
            <a:pPr lvl="1"/>
            <a:r>
              <a:rPr lang="en-US" sz="2900" dirty="0" smtClean="0"/>
              <a:t>Improve </a:t>
            </a:r>
            <a:r>
              <a:rPr lang="en-US" sz="2900" dirty="0"/>
              <a:t>muscle tone and </a:t>
            </a:r>
            <a:r>
              <a:rPr lang="en-US" sz="2900" dirty="0" smtClean="0"/>
              <a:t>endurance.</a:t>
            </a:r>
            <a:endParaRPr lang="en-US" sz="2900" dirty="0"/>
          </a:p>
          <a:p>
            <a:pPr lvl="1"/>
            <a:r>
              <a:rPr lang="en-US" sz="2900" dirty="0" smtClean="0"/>
              <a:t>Lose </a:t>
            </a:r>
            <a:r>
              <a:rPr lang="en-US" sz="2900" dirty="0"/>
              <a:t>weight and body fat.</a:t>
            </a:r>
          </a:p>
          <a:p>
            <a:endParaRPr lang="en-US"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724705" y="1436733"/>
            <a:ext cx="4038600" cy="2489121"/>
          </a:xfrm>
        </p:spPr>
      </p:pic>
    </p:spTree>
    <p:extLst>
      <p:ext uri="{BB962C8B-B14F-4D97-AF65-F5344CB8AC3E}">
        <p14:creationId xmlns:p14="http://schemas.microsoft.com/office/powerpoint/2010/main" val="20043730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Healthy </a:t>
            </a:r>
            <a:r>
              <a:rPr lang="en-US" dirty="0"/>
              <a:t>Lifestyle with Golf</a:t>
            </a:r>
          </a:p>
        </p:txBody>
      </p:sp>
      <p:pic>
        <p:nvPicPr>
          <p:cNvPr id="6" name="Content Placeholder 5"/>
          <p:cNvPicPr>
            <a:picLocks noGrp="1" noChangeAspect="1"/>
          </p:cNvPicPr>
          <p:nvPr>
            <p:ph sz="half" idx="1"/>
          </p:nvPr>
        </p:nvPicPr>
        <p:blipFill>
          <a:blip r:embed="rId2"/>
          <a:stretch>
            <a:fillRect/>
          </a:stretch>
        </p:blipFill>
        <p:spPr>
          <a:xfrm>
            <a:off x="448965" y="1443835"/>
            <a:ext cx="4038600" cy="2692400"/>
          </a:xfrm>
          <a:prstGeom prst="rect">
            <a:avLst/>
          </a:prstGeom>
        </p:spPr>
      </p:pic>
      <p:sp>
        <p:nvSpPr>
          <p:cNvPr id="4" name="Content Placeholder 3"/>
          <p:cNvSpPr>
            <a:spLocks noGrp="1"/>
          </p:cNvSpPr>
          <p:nvPr>
            <p:ph sz="half" idx="2"/>
          </p:nvPr>
        </p:nvSpPr>
        <p:spPr>
          <a:xfrm>
            <a:off x="4648200" y="1368611"/>
            <a:ext cx="4038600" cy="4757552"/>
          </a:xfrm>
        </p:spPr>
        <p:txBody>
          <a:bodyPr>
            <a:normAutofit fontScale="85000" lnSpcReduction="20000"/>
          </a:bodyPr>
          <a:lstStyle/>
          <a:p>
            <a:r>
              <a:rPr lang="en-US" dirty="0" smtClean="0"/>
              <a:t>Other benefits of golf:</a:t>
            </a:r>
            <a:endParaRPr lang="en-US" dirty="0"/>
          </a:p>
          <a:p>
            <a:pPr lvl="1"/>
            <a:r>
              <a:rPr lang="en-US" dirty="0"/>
              <a:t>Reduces stress due to physical activity and the joy of being close to </a:t>
            </a:r>
            <a:r>
              <a:rPr lang="en-US" dirty="0" smtClean="0"/>
              <a:t>nature.</a:t>
            </a:r>
            <a:endParaRPr lang="en-US" dirty="0"/>
          </a:p>
          <a:p>
            <a:pPr lvl="1"/>
            <a:r>
              <a:rPr lang="en-US" dirty="0"/>
              <a:t>Is an excellent way to stay in touch with </a:t>
            </a:r>
            <a:r>
              <a:rPr lang="en-US" dirty="0" smtClean="0"/>
              <a:t>friends.</a:t>
            </a:r>
            <a:endParaRPr lang="en-US" dirty="0"/>
          </a:p>
          <a:p>
            <a:pPr lvl="1"/>
            <a:r>
              <a:rPr lang="en-US" dirty="0"/>
              <a:t>Improves social interactions by bringing together people who have a shared </a:t>
            </a:r>
            <a:r>
              <a:rPr lang="en-US" dirty="0" smtClean="0"/>
              <a:t>interest.</a:t>
            </a:r>
            <a:endParaRPr lang="en-US" dirty="0"/>
          </a:p>
          <a:p>
            <a:pPr lvl="1"/>
            <a:r>
              <a:rPr lang="en-US" dirty="0"/>
              <a:t>Develops a sense of bonding with your </a:t>
            </a:r>
            <a:r>
              <a:rPr lang="en-US" dirty="0" smtClean="0"/>
              <a:t>community.</a:t>
            </a:r>
            <a:endParaRPr lang="en-US" dirty="0"/>
          </a:p>
          <a:p>
            <a:pPr lvl="1"/>
            <a:r>
              <a:rPr lang="en-US" dirty="0"/>
              <a:t>Helps you retain a sense of achievement by becoming better at something that you enjoy </a:t>
            </a:r>
            <a:r>
              <a:rPr lang="en-US" dirty="0" smtClean="0"/>
              <a:t>doing.</a:t>
            </a:r>
            <a:endParaRPr lang="en-US" dirty="0"/>
          </a:p>
          <a:p>
            <a:pPr lvl="1"/>
            <a:r>
              <a:rPr lang="en-US" dirty="0"/>
              <a:t>Actively engages your body and </a:t>
            </a:r>
            <a:r>
              <a:rPr lang="en-US" dirty="0" smtClean="0"/>
              <a:t>mind.</a:t>
            </a:r>
            <a:endParaRPr lang="en-US" dirty="0"/>
          </a:p>
          <a:p>
            <a:endParaRPr lang="en-US" dirty="0"/>
          </a:p>
        </p:txBody>
      </p:sp>
    </p:spTree>
    <p:extLst>
      <p:ext uri="{BB962C8B-B14F-4D97-AF65-F5344CB8AC3E}">
        <p14:creationId xmlns:p14="http://schemas.microsoft.com/office/powerpoint/2010/main" val="320357931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 </a:t>
            </a:r>
            <a:r>
              <a:rPr lang="en-US" dirty="0"/>
              <a:t>Plan for Golf</a:t>
            </a:r>
          </a:p>
        </p:txBody>
      </p:sp>
      <p:sp>
        <p:nvSpPr>
          <p:cNvPr id="8" name="Content Placeholder 7"/>
          <p:cNvSpPr>
            <a:spLocks noGrp="1"/>
          </p:cNvSpPr>
          <p:nvPr>
            <p:ph sz="half" idx="1"/>
          </p:nvPr>
        </p:nvSpPr>
        <p:spPr>
          <a:xfrm>
            <a:off x="457200" y="1368611"/>
            <a:ext cx="4038600" cy="5267194"/>
          </a:xfrm>
        </p:spPr>
        <p:txBody>
          <a:bodyPr>
            <a:normAutofit fontScale="70000" lnSpcReduction="20000"/>
          </a:bodyPr>
          <a:lstStyle/>
          <a:p>
            <a:r>
              <a:rPr lang="en-US" sz="3100" dirty="0"/>
              <a:t>Do you need to work out to play golf? </a:t>
            </a:r>
            <a:endParaRPr lang="en-US" sz="3100" dirty="0" smtClean="0"/>
          </a:p>
          <a:p>
            <a:pPr lvl="1"/>
            <a:r>
              <a:rPr lang="en-US" sz="2600" dirty="0" smtClean="0"/>
              <a:t>Prior to the mid 1990’s, fitness </a:t>
            </a:r>
            <a:r>
              <a:rPr lang="en-US" sz="2600" dirty="0"/>
              <a:t>was not something golfers cared about. </a:t>
            </a:r>
            <a:endParaRPr lang="en-US" sz="2600" dirty="0" smtClean="0"/>
          </a:p>
          <a:p>
            <a:pPr lvl="1"/>
            <a:r>
              <a:rPr lang="en-US" sz="2600" dirty="0" smtClean="0"/>
              <a:t>Professional </a:t>
            </a:r>
            <a:r>
              <a:rPr lang="en-US" sz="2600" dirty="0"/>
              <a:t>golfers rarely exercised and you didn’t see many “buff” players walking down the fairway.</a:t>
            </a:r>
          </a:p>
          <a:p>
            <a:pPr lvl="1"/>
            <a:r>
              <a:rPr lang="en-US" sz="2600" dirty="0"/>
              <a:t>This all changed when Tiger Woods hit the scene. </a:t>
            </a:r>
            <a:endParaRPr lang="en-US" sz="2600" dirty="0" smtClean="0"/>
          </a:p>
          <a:p>
            <a:pPr lvl="1"/>
            <a:r>
              <a:rPr lang="en-US" sz="2600" dirty="0" smtClean="0"/>
              <a:t>He </a:t>
            </a:r>
            <a:r>
              <a:rPr lang="en-US" sz="2600" dirty="0"/>
              <a:t>was an athlete playing golf and he aggressively worked on his body to make himself a better player. He changed the game. </a:t>
            </a:r>
            <a:endParaRPr lang="en-US" sz="2600" dirty="0" smtClean="0"/>
          </a:p>
          <a:p>
            <a:pPr lvl="1"/>
            <a:r>
              <a:rPr lang="en-US" sz="2600" dirty="0" smtClean="0"/>
              <a:t>Professional </a:t>
            </a:r>
            <a:r>
              <a:rPr lang="en-US" sz="2600" dirty="0"/>
              <a:t>golfers now have rigorous workout schedules and college golf teams all have strength </a:t>
            </a:r>
            <a:r>
              <a:rPr lang="en-US" sz="2600" dirty="0" smtClean="0"/>
              <a:t>and </a:t>
            </a:r>
            <a:r>
              <a:rPr lang="en-US" sz="2600" dirty="0"/>
              <a:t>conditioning coaches</a:t>
            </a:r>
            <a:r>
              <a:rPr lang="en-US" sz="2600" dirty="0" smtClean="0"/>
              <a:t>.</a:t>
            </a:r>
          </a:p>
        </p:txBody>
      </p:sp>
      <p:pic>
        <p:nvPicPr>
          <p:cNvPr id="12" name="Content Placeholder 11"/>
          <p:cNvPicPr>
            <a:picLocks noGrp="1" noChangeAspect="1"/>
          </p:cNvPicPr>
          <p:nvPr>
            <p:ph sz="half" idx="2"/>
          </p:nvPr>
        </p:nvPicPr>
        <p:blipFill>
          <a:blip r:embed="rId2"/>
          <a:stretch>
            <a:fillRect/>
          </a:stretch>
        </p:blipFill>
        <p:spPr>
          <a:xfrm>
            <a:off x="4572000" y="3583902"/>
            <a:ext cx="4038600" cy="2816923"/>
          </a:xfrm>
          <a:prstGeom prst="rect">
            <a:avLst/>
          </a:prstGeom>
        </p:spPr>
      </p:pic>
      <p:pic>
        <p:nvPicPr>
          <p:cNvPr id="14" name="Picture 13"/>
          <p:cNvPicPr>
            <a:picLocks noChangeAspect="1"/>
          </p:cNvPicPr>
          <p:nvPr/>
        </p:nvPicPr>
        <p:blipFill>
          <a:blip r:embed="rId3"/>
          <a:stretch>
            <a:fillRect/>
          </a:stretch>
        </p:blipFill>
        <p:spPr>
          <a:xfrm>
            <a:off x="4572000" y="1368611"/>
            <a:ext cx="4038600" cy="2215292"/>
          </a:xfrm>
          <a:prstGeom prst="rect">
            <a:avLst/>
          </a:prstGeom>
        </p:spPr>
      </p:pic>
    </p:spTree>
    <p:extLst>
      <p:ext uri="{BB962C8B-B14F-4D97-AF65-F5344CB8AC3E}">
        <p14:creationId xmlns:p14="http://schemas.microsoft.com/office/powerpoint/2010/main" val="419101219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 </a:t>
            </a:r>
            <a:r>
              <a:rPr lang="en-US" dirty="0"/>
              <a:t>Plan for Golf</a:t>
            </a:r>
          </a:p>
        </p:txBody>
      </p:sp>
      <p:pic>
        <p:nvPicPr>
          <p:cNvPr id="3" name="Content Placeholder 2"/>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94565" y="1368425"/>
            <a:ext cx="3363869" cy="4757738"/>
          </a:xfrm>
        </p:spPr>
      </p:pic>
      <p:sp>
        <p:nvSpPr>
          <p:cNvPr id="10" name="Content Placeholder 9"/>
          <p:cNvSpPr>
            <a:spLocks noGrp="1"/>
          </p:cNvSpPr>
          <p:nvPr>
            <p:ph sz="half" idx="2"/>
          </p:nvPr>
        </p:nvSpPr>
        <p:spPr/>
        <p:txBody>
          <a:bodyPr>
            <a:normAutofit fontScale="85000" lnSpcReduction="20000"/>
          </a:bodyPr>
          <a:lstStyle/>
          <a:p>
            <a:r>
              <a:rPr lang="en-US" dirty="0"/>
              <a:t>There are several ways that consistently doing a golf workout will help you shoot lower scores. </a:t>
            </a:r>
          </a:p>
          <a:p>
            <a:pPr lvl="1"/>
            <a:r>
              <a:rPr lang="en-US" dirty="0"/>
              <a:t>First, building strength in the correct muscle groups will allow you to increase your swing speed and add distance to your shots. </a:t>
            </a:r>
          </a:p>
          <a:p>
            <a:pPr lvl="1"/>
            <a:r>
              <a:rPr lang="en-US" dirty="0"/>
              <a:t>Second, improved flexibility and balance will improve your swing and add additional speed. </a:t>
            </a:r>
          </a:p>
          <a:p>
            <a:pPr lvl="1"/>
            <a:r>
              <a:rPr lang="en-US" dirty="0"/>
              <a:t>Finally, stamina is more important in golf than amateur players realize. </a:t>
            </a:r>
          </a:p>
          <a:p>
            <a:endParaRPr lang="en-US" dirty="0"/>
          </a:p>
        </p:txBody>
      </p:sp>
    </p:spTree>
    <p:extLst>
      <p:ext uri="{BB962C8B-B14F-4D97-AF65-F5344CB8AC3E}">
        <p14:creationId xmlns:p14="http://schemas.microsoft.com/office/powerpoint/2010/main" val="262775342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 </a:t>
            </a:r>
            <a:r>
              <a:rPr lang="en-US" dirty="0"/>
              <a:t>Plan for Golf</a:t>
            </a:r>
          </a:p>
        </p:txBody>
      </p:sp>
      <p:sp>
        <p:nvSpPr>
          <p:cNvPr id="3" name="Content Placeholder 2"/>
          <p:cNvSpPr>
            <a:spLocks noGrp="1"/>
          </p:cNvSpPr>
          <p:nvPr>
            <p:ph sz="half" idx="1"/>
          </p:nvPr>
        </p:nvSpPr>
        <p:spPr/>
        <p:txBody>
          <a:bodyPr>
            <a:normAutofit fontScale="62500" lnSpcReduction="20000"/>
          </a:bodyPr>
          <a:lstStyle/>
          <a:p>
            <a:pPr marL="0" indent="0">
              <a:buNone/>
            </a:pPr>
            <a:r>
              <a:rPr lang="en-US" sz="3700" dirty="0" smtClean="0"/>
              <a:t>Exercises for the forearms, wrists, and hands.</a:t>
            </a:r>
          </a:p>
          <a:p>
            <a:r>
              <a:rPr lang="en-US" sz="3000" dirty="0"/>
              <a:t>Hand Squeeze/Crunch</a:t>
            </a:r>
          </a:p>
          <a:p>
            <a:pPr lvl="1"/>
            <a:r>
              <a:rPr lang="en-US" sz="2600" dirty="0"/>
              <a:t>Take a tennis ball and put it in the palm of your hand and squeeze as hard as you can for 20-30 seconds. The longer and tighter your hold is, the more your hand might start to shake, but hold on for as long as you can. Try the other hand and continue to do so with five sets in each hand. </a:t>
            </a:r>
          </a:p>
          <a:p>
            <a:r>
              <a:rPr lang="en-US" sz="3000" dirty="0"/>
              <a:t>Rubber Band Extensions</a:t>
            </a:r>
          </a:p>
          <a:p>
            <a:pPr lvl="1"/>
            <a:r>
              <a:rPr lang="en-US" sz="2600" dirty="0"/>
              <a:t>Take rubber bands and wrap them around the first set of knuckles and extend your fingers out away from each other for 20-30 seconds. Try the other hand and do this five times by either trying to extend your fingers further away or adding more rubber bands over time.</a:t>
            </a:r>
          </a:p>
          <a:p>
            <a:endParaRPr lang="en-US" dirty="0"/>
          </a:p>
        </p:txBody>
      </p:sp>
      <p:pic>
        <p:nvPicPr>
          <p:cNvPr id="7" name="Content Placeholder 6"/>
          <p:cNvPicPr>
            <a:picLocks noGrp="1" noChangeAspect="1"/>
          </p:cNvPicPr>
          <p:nvPr>
            <p:ph sz="half" idx="2"/>
          </p:nvPr>
        </p:nvPicPr>
        <p:blipFill rotWithShape="1">
          <a:blip r:embed="rId2"/>
          <a:srcRect b="50338"/>
          <a:stretch/>
        </p:blipFill>
        <p:spPr>
          <a:xfrm>
            <a:off x="4724705" y="2054655"/>
            <a:ext cx="4167750" cy="2759708"/>
          </a:xfrm>
          <a:prstGeom prst="rect">
            <a:avLst/>
          </a:prstGeom>
        </p:spPr>
      </p:pic>
    </p:spTree>
    <p:extLst>
      <p:ext uri="{BB962C8B-B14F-4D97-AF65-F5344CB8AC3E}">
        <p14:creationId xmlns:p14="http://schemas.microsoft.com/office/powerpoint/2010/main" val="235404947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 </a:t>
            </a:r>
            <a:r>
              <a:rPr lang="en-US" dirty="0"/>
              <a:t>Plan for Golf</a:t>
            </a:r>
          </a:p>
        </p:txBody>
      </p:sp>
      <p:sp>
        <p:nvSpPr>
          <p:cNvPr id="6" name="Content Placeholder 5"/>
          <p:cNvSpPr>
            <a:spLocks noGrp="1"/>
          </p:cNvSpPr>
          <p:nvPr>
            <p:ph sz="half" idx="2"/>
          </p:nvPr>
        </p:nvSpPr>
        <p:spPr>
          <a:xfrm>
            <a:off x="4648199" y="1368611"/>
            <a:ext cx="4335775" cy="5267194"/>
          </a:xfrm>
        </p:spPr>
        <p:txBody>
          <a:bodyPr>
            <a:normAutofit fontScale="55000" lnSpcReduction="20000"/>
          </a:bodyPr>
          <a:lstStyle/>
          <a:p>
            <a:pPr marL="0" indent="0">
              <a:buNone/>
            </a:pPr>
            <a:r>
              <a:rPr lang="en-US" sz="4200" dirty="0"/>
              <a:t>Exercises for the forearms, wrists, and hands.</a:t>
            </a:r>
          </a:p>
          <a:p>
            <a:r>
              <a:rPr lang="en-US" sz="3500" dirty="0"/>
              <a:t>Golf Club Pinches</a:t>
            </a:r>
          </a:p>
          <a:p>
            <a:pPr lvl="1"/>
            <a:r>
              <a:rPr lang="en-US" sz="2900" dirty="0"/>
              <a:t>Take a few clubs and hold them off the ground in the fingertips of your hand. Squeeze and maintain control of the club for 20-30 seconds and then switch hands.  Adding more clubs which will add more weight for the fingers to hold up and control. Don’t let the ends of the clubs touch the palm of your hand or drop or touch the ground.</a:t>
            </a:r>
          </a:p>
          <a:p>
            <a:r>
              <a:rPr lang="en-US" sz="3500" dirty="0"/>
              <a:t>Golf Bag Finger Hold</a:t>
            </a:r>
          </a:p>
          <a:p>
            <a:pPr lvl="1"/>
            <a:r>
              <a:rPr lang="en-US" sz="2900" dirty="0"/>
              <a:t>Take a golf bag and place your fingers inside the hand grip and hold off the ground for 20-30 seconds. Try the other hand and do this five times for each hand. Lifting the bag further off the ground to increase difficulty, but if is too heavy, take some clubs out and add them over time. </a:t>
            </a:r>
          </a:p>
          <a:p>
            <a:endParaRPr lang="en-US" dirty="0"/>
          </a:p>
        </p:txBody>
      </p:sp>
      <p:pic>
        <p:nvPicPr>
          <p:cNvPr id="8" name="Content Placeholder 4"/>
          <p:cNvPicPr>
            <a:picLocks noGrp="1" noChangeAspect="1"/>
          </p:cNvPicPr>
          <p:nvPr>
            <p:ph sz="half" idx="1"/>
          </p:nvPr>
        </p:nvPicPr>
        <p:blipFill rotWithShape="1">
          <a:blip r:embed="rId2"/>
          <a:srcRect t="49662"/>
          <a:stretch/>
        </p:blipFill>
        <p:spPr>
          <a:xfrm>
            <a:off x="448965" y="1901950"/>
            <a:ext cx="4095350" cy="2748690"/>
          </a:xfrm>
          <a:prstGeom prst="rect">
            <a:avLst/>
          </a:prstGeom>
        </p:spPr>
      </p:pic>
    </p:spTree>
    <p:extLst>
      <p:ext uri="{BB962C8B-B14F-4D97-AF65-F5344CB8AC3E}">
        <p14:creationId xmlns:p14="http://schemas.microsoft.com/office/powerpoint/2010/main" val="148611457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 </a:t>
            </a:r>
            <a:r>
              <a:rPr lang="en-US" dirty="0"/>
              <a:t>Plan for Golf</a:t>
            </a:r>
          </a:p>
        </p:txBody>
      </p:sp>
      <p:sp>
        <p:nvSpPr>
          <p:cNvPr id="3" name="Content Placeholder 2"/>
          <p:cNvSpPr>
            <a:spLocks noGrp="1"/>
          </p:cNvSpPr>
          <p:nvPr>
            <p:ph sz="half" idx="1"/>
          </p:nvPr>
        </p:nvSpPr>
        <p:spPr>
          <a:xfrm>
            <a:off x="457200" y="1368611"/>
            <a:ext cx="4038600" cy="4503669"/>
          </a:xfrm>
        </p:spPr>
        <p:txBody>
          <a:bodyPr>
            <a:normAutofit fontScale="92500" lnSpcReduction="10000"/>
          </a:bodyPr>
          <a:lstStyle/>
          <a:p>
            <a:pPr marL="0" indent="0">
              <a:buNone/>
            </a:pPr>
            <a:r>
              <a:rPr lang="en-US" sz="3000" dirty="0"/>
              <a:t>Simple Core Exercises That Will Help Your Golf </a:t>
            </a:r>
            <a:r>
              <a:rPr lang="en-US" sz="3000" dirty="0" smtClean="0"/>
              <a:t>Game</a:t>
            </a:r>
          </a:p>
          <a:p>
            <a:r>
              <a:rPr lang="en-US" sz="2600" dirty="0"/>
              <a:t>Forearm </a:t>
            </a:r>
            <a:r>
              <a:rPr lang="en-US" sz="2600" dirty="0" smtClean="0"/>
              <a:t>planks</a:t>
            </a:r>
          </a:p>
          <a:p>
            <a:pPr lvl="1"/>
            <a:r>
              <a:rPr lang="en-US" sz="2200" dirty="0"/>
              <a:t>The key to accurately performing this plank is to create a flat back, tight core, straight legs and 90 degrees at the elbows. This position will allow you to feel the most muscle activation in your core.</a:t>
            </a:r>
          </a:p>
          <a:p>
            <a:pPr lvl="1"/>
            <a:r>
              <a:rPr lang="en-US" sz="2200" i="1" dirty="0"/>
              <a:t>Reps</a:t>
            </a:r>
            <a:r>
              <a:rPr lang="en-US" sz="2200" dirty="0"/>
              <a:t>: Perform a plank for 30-60 seconds, for 3-4 rounds.</a:t>
            </a:r>
            <a:r>
              <a:rPr lang="en-US" sz="2200" b="1" dirty="0"/>
              <a:t> </a:t>
            </a:r>
            <a:endParaRPr lang="en-US" sz="2200" dirty="0"/>
          </a:p>
          <a:p>
            <a:endParaRPr lang="en-US" dirty="0"/>
          </a:p>
          <a:p>
            <a:endParaRPr lang="en-US" b="1" dirty="0"/>
          </a:p>
          <a:p>
            <a:endParaRPr lang="en-US" dirty="0"/>
          </a:p>
        </p:txBody>
      </p:sp>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2401094"/>
            <a:ext cx="4038600" cy="2692400"/>
          </a:xfrm>
        </p:spPr>
      </p:pic>
    </p:spTree>
    <p:extLst>
      <p:ext uri="{BB962C8B-B14F-4D97-AF65-F5344CB8AC3E}">
        <p14:creationId xmlns:p14="http://schemas.microsoft.com/office/powerpoint/2010/main" val="419271192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 </a:t>
            </a:r>
            <a:r>
              <a:rPr lang="en-US" dirty="0"/>
              <a:t>Plan for Golf</a:t>
            </a:r>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96260" y="1417074"/>
            <a:ext cx="4038600" cy="2692400"/>
          </a:xfrm>
        </p:spPr>
      </p:pic>
      <p:sp>
        <p:nvSpPr>
          <p:cNvPr id="4" name="Content Placeholder 3"/>
          <p:cNvSpPr>
            <a:spLocks noGrp="1"/>
          </p:cNvSpPr>
          <p:nvPr>
            <p:ph sz="half" idx="2"/>
          </p:nvPr>
        </p:nvSpPr>
        <p:spPr>
          <a:xfrm>
            <a:off x="4648199" y="1368610"/>
            <a:ext cx="4335775" cy="5419899"/>
          </a:xfrm>
        </p:spPr>
        <p:txBody>
          <a:bodyPr>
            <a:normAutofit fontScale="47500" lnSpcReduction="20000"/>
          </a:bodyPr>
          <a:lstStyle/>
          <a:p>
            <a:pPr marL="0" indent="0">
              <a:buNone/>
            </a:pPr>
            <a:r>
              <a:rPr lang="en-US" sz="5500" dirty="0"/>
              <a:t>Simple core exercises that will help your golf game.</a:t>
            </a:r>
          </a:p>
          <a:p>
            <a:r>
              <a:rPr lang="en-US" sz="4600" dirty="0" smtClean="0"/>
              <a:t>Side </a:t>
            </a:r>
            <a:r>
              <a:rPr lang="en-US" sz="4600" dirty="0"/>
              <a:t>plank</a:t>
            </a:r>
          </a:p>
          <a:p>
            <a:pPr lvl="1"/>
            <a:r>
              <a:rPr lang="en-US" sz="3800" dirty="0"/>
              <a:t>To get into the side plank position, lie on your right side, with legs straight and feet stacked on top of each other. </a:t>
            </a:r>
          </a:p>
          <a:p>
            <a:pPr lvl="1"/>
            <a:r>
              <a:rPr lang="en-US" sz="3800" dirty="0"/>
              <a:t>Put your right elbow under your right shoulder, forearm pointing away from your body, to create a straight line from toes to head with a 90 degree bend on one elbow. </a:t>
            </a:r>
          </a:p>
          <a:p>
            <a:pPr lvl="1"/>
            <a:r>
              <a:rPr lang="en-US" sz="3800" dirty="0"/>
              <a:t>Then, lift your hips off the ground so you’re supporting your weight on your elbow and bottom foot. </a:t>
            </a:r>
          </a:p>
          <a:p>
            <a:pPr lvl="1"/>
            <a:r>
              <a:rPr lang="en-US" sz="3800" dirty="0"/>
              <a:t>Rest your hips back on the ground and flip to your left side.</a:t>
            </a:r>
          </a:p>
          <a:p>
            <a:pPr lvl="1"/>
            <a:r>
              <a:rPr lang="en-US" sz="3800" i="1" dirty="0"/>
              <a:t>Reps</a:t>
            </a:r>
            <a:r>
              <a:rPr lang="en-US" sz="3800" b="1" dirty="0"/>
              <a:t>: </a:t>
            </a:r>
            <a:r>
              <a:rPr lang="en-US" sz="3800" dirty="0"/>
              <a:t>30-60 seconds per side, 3-4 rounds.</a:t>
            </a:r>
          </a:p>
          <a:p>
            <a:endParaRPr lang="en-US" dirty="0"/>
          </a:p>
        </p:txBody>
      </p:sp>
    </p:spTree>
    <p:extLst>
      <p:ext uri="{BB962C8B-B14F-4D97-AF65-F5344CB8AC3E}">
        <p14:creationId xmlns:p14="http://schemas.microsoft.com/office/powerpoint/2010/main" val="266764742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 </a:t>
            </a:r>
            <a:r>
              <a:rPr lang="en-US" dirty="0"/>
              <a:t>Plan for Golf</a:t>
            </a:r>
          </a:p>
        </p:txBody>
      </p:sp>
      <p:sp>
        <p:nvSpPr>
          <p:cNvPr id="3" name="Content Placeholder 2"/>
          <p:cNvSpPr>
            <a:spLocks noGrp="1"/>
          </p:cNvSpPr>
          <p:nvPr>
            <p:ph sz="half" idx="1"/>
          </p:nvPr>
        </p:nvSpPr>
        <p:spPr/>
        <p:txBody>
          <a:bodyPr>
            <a:normAutofit/>
          </a:bodyPr>
          <a:lstStyle/>
          <a:p>
            <a:pPr marL="0" indent="0">
              <a:buNone/>
            </a:pPr>
            <a:r>
              <a:rPr lang="en-US" dirty="0"/>
              <a:t>Simple core exercises that will help your golf game.</a:t>
            </a:r>
          </a:p>
          <a:p>
            <a:r>
              <a:rPr lang="en-US" sz="2400" dirty="0" smtClean="0"/>
              <a:t>Hollow holds</a:t>
            </a:r>
          </a:p>
          <a:p>
            <a:pPr lvl="1"/>
            <a:r>
              <a:rPr lang="en-US" sz="2000" dirty="0" smtClean="0"/>
              <a:t>To </a:t>
            </a:r>
            <a:r>
              <a:rPr lang="en-US" sz="2000" dirty="0"/>
              <a:t>perform this exercise, lie on your back and extend your arms overhead. Then, lift shoulders and feet off the floor while maintaining straight arms, legs and a tight core.</a:t>
            </a:r>
          </a:p>
          <a:p>
            <a:pPr lvl="1"/>
            <a:r>
              <a:rPr lang="en-US" sz="2000" i="1" dirty="0"/>
              <a:t>Reps</a:t>
            </a:r>
            <a:r>
              <a:rPr lang="en-US" sz="2000" b="1" dirty="0"/>
              <a:t>: </a:t>
            </a:r>
            <a:r>
              <a:rPr lang="en-US" sz="2000" dirty="0"/>
              <a:t>30-60 seconds per side, 3-4 rounds.</a:t>
            </a:r>
          </a:p>
          <a:p>
            <a:pPr lvl="1"/>
            <a:endParaRPr lang="en-US" sz="2000" dirty="0"/>
          </a:p>
          <a:p>
            <a:endParaRPr lang="en-US" b="1" dirty="0"/>
          </a:p>
          <a:p>
            <a:endParaRPr lang="en-US"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2401094"/>
            <a:ext cx="4038600" cy="2692400"/>
          </a:xfrm>
        </p:spPr>
      </p:pic>
    </p:spTree>
    <p:extLst>
      <p:ext uri="{BB962C8B-B14F-4D97-AF65-F5344CB8AC3E}">
        <p14:creationId xmlns:p14="http://schemas.microsoft.com/office/powerpoint/2010/main" val="3104142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Safety on </a:t>
            </a:r>
            <a:r>
              <a:rPr lang="en-US"/>
              <a:t>the Course!</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9263" y="1861391"/>
            <a:ext cx="8245475" cy="3744819"/>
          </a:xfrm>
          <a:prstGeom prst="rect">
            <a:avLst/>
          </a:prstGeom>
        </p:spPr>
      </p:pic>
      <p:sp>
        <p:nvSpPr>
          <p:cNvPr id="10" name="TextBox 9"/>
          <p:cNvSpPr txBox="1"/>
          <p:nvPr/>
        </p:nvSpPr>
        <p:spPr>
          <a:xfrm>
            <a:off x="449263" y="3429000"/>
            <a:ext cx="3512215" cy="584775"/>
          </a:xfrm>
          <a:prstGeom prst="rect">
            <a:avLst/>
          </a:prstGeom>
          <a:noFill/>
        </p:spPr>
        <p:txBody>
          <a:bodyPr wrap="square" rtlCol="0">
            <a:spAutoFit/>
          </a:bodyPr>
          <a:lstStyle/>
          <a:p>
            <a:pPr algn="ctr"/>
            <a:r>
              <a:rPr lang="en-US" sz="3200" b="1" dirty="0">
                <a:solidFill>
                  <a:schemeClr val="bg1"/>
                </a:solidFill>
              </a:rPr>
              <a:t>And then it hit me!</a:t>
            </a:r>
          </a:p>
        </p:txBody>
      </p:sp>
    </p:spTree>
    <p:extLst>
      <p:ext uri="{BB962C8B-B14F-4D97-AF65-F5344CB8AC3E}">
        <p14:creationId xmlns:p14="http://schemas.microsoft.com/office/powerpoint/2010/main" val="150571865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 </a:t>
            </a:r>
            <a:r>
              <a:rPr lang="en-US" dirty="0"/>
              <a:t>Plan for Golf</a:t>
            </a:r>
          </a:p>
        </p:txBody>
      </p:sp>
      <p:sp>
        <p:nvSpPr>
          <p:cNvPr id="4" name="Content Placeholder 3"/>
          <p:cNvSpPr>
            <a:spLocks noGrp="1"/>
          </p:cNvSpPr>
          <p:nvPr>
            <p:ph sz="half" idx="2"/>
          </p:nvPr>
        </p:nvSpPr>
        <p:spPr>
          <a:xfrm>
            <a:off x="4648199" y="1368610"/>
            <a:ext cx="4335775" cy="5419899"/>
          </a:xfrm>
        </p:spPr>
        <p:txBody>
          <a:bodyPr>
            <a:normAutofit/>
          </a:bodyPr>
          <a:lstStyle/>
          <a:p>
            <a:pPr marL="0" indent="0">
              <a:buNone/>
            </a:pPr>
            <a:r>
              <a:rPr lang="en-US" dirty="0" smtClean="0"/>
              <a:t>Simple core exercises that will help your golf game.</a:t>
            </a:r>
          </a:p>
          <a:p>
            <a:r>
              <a:rPr lang="en-US" sz="2400" dirty="0" smtClean="0"/>
              <a:t>Single-arm</a:t>
            </a:r>
            <a:r>
              <a:rPr lang="en-US" sz="2400" dirty="0"/>
              <a:t>, single-leg plank</a:t>
            </a:r>
          </a:p>
          <a:p>
            <a:pPr lvl="1"/>
            <a:r>
              <a:rPr lang="en-US" sz="2000" dirty="0"/>
              <a:t>To start, assume a normal plank position. Using opposite hand and opposite foot working at the same time, alternate lifting hand and foot every five seconds. </a:t>
            </a:r>
          </a:p>
          <a:p>
            <a:pPr lvl="1"/>
            <a:r>
              <a:rPr lang="en-US" sz="2000" i="1" dirty="0"/>
              <a:t>Reps</a:t>
            </a:r>
            <a:r>
              <a:rPr lang="en-US" sz="2000" b="1" dirty="0"/>
              <a:t>: </a:t>
            </a:r>
            <a:r>
              <a:rPr lang="en-US" sz="2000" dirty="0"/>
              <a:t>30-60 seconds per side, 3-4 rounds.</a:t>
            </a:r>
          </a:p>
          <a:p>
            <a:endParaRPr lang="en-US" dirty="0"/>
          </a:p>
        </p:txBody>
      </p:sp>
      <p:pic>
        <p:nvPicPr>
          <p:cNvPr id="6" name="Content Placeholder 5"/>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r="51017"/>
          <a:stretch/>
        </p:blipFill>
        <p:spPr>
          <a:xfrm>
            <a:off x="601670" y="1443835"/>
            <a:ext cx="3636982" cy="2443280"/>
          </a:xfr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51432"/>
          <a:stretch/>
        </p:blipFill>
        <p:spPr>
          <a:xfrm>
            <a:off x="601670" y="3887115"/>
            <a:ext cx="3636982" cy="2464196"/>
          </a:xfrm>
          <a:prstGeom prst="rect">
            <a:avLst/>
          </a:prstGeom>
        </p:spPr>
      </p:pic>
    </p:spTree>
    <p:extLst>
      <p:ext uri="{BB962C8B-B14F-4D97-AF65-F5344CB8AC3E}">
        <p14:creationId xmlns:p14="http://schemas.microsoft.com/office/powerpoint/2010/main" val="146695442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 </a:t>
            </a:r>
            <a:r>
              <a:rPr lang="en-US" dirty="0"/>
              <a:t>Plan for Golf</a:t>
            </a:r>
          </a:p>
        </p:txBody>
      </p:sp>
      <p:sp>
        <p:nvSpPr>
          <p:cNvPr id="4" name="Content Placeholder 3"/>
          <p:cNvSpPr>
            <a:spLocks noGrp="1"/>
          </p:cNvSpPr>
          <p:nvPr>
            <p:ph sz="half" idx="1"/>
          </p:nvPr>
        </p:nvSpPr>
        <p:spPr/>
        <p:txBody>
          <a:bodyPr>
            <a:normAutofit fontScale="77500" lnSpcReduction="20000"/>
          </a:bodyPr>
          <a:lstStyle/>
          <a:p>
            <a:pPr marL="0" indent="0">
              <a:buNone/>
            </a:pPr>
            <a:r>
              <a:rPr lang="en-US" sz="3400" dirty="0" smtClean="0"/>
              <a:t>Simple leg exercises that will help your golf game.</a:t>
            </a:r>
          </a:p>
          <a:p>
            <a:r>
              <a:rPr lang="en-US" dirty="0" smtClean="0"/>
              <a:t>Bodyweight </a:t>
            </a:r>
            <a:r>
              <a:rPr lang="en-US" dirty="0"/>
              <a:t>squats</a:t>
            </a:r>
          </a:p>
          <a:p>
            <a:pPr lvl="1"/>
            <a:r>
              <a:rPr lang="en-US" dirty="0"/>
              <a:t>Bodyweight squats are an excellent way to work out your legs without any equipment. </a:t>
            </a:r>
            <a:endParaRPr lang="en-US" dirty="0" smtClean="0"/>
          </a:p>
          <a:p>
            <a:pPr lvl="1"/>
            <a:r>
              <a:rPr lang="en-US" dirty="0" smtClean="0"/>
              <a:t>Stand </a:t>
            </a:r>
            <a:r>
              <a:rPr lang="en-US" dirty="0"/>
              <a:t>with your feet shoulder-width apart, and lower your body until your thighs are parallel to the ground. </a:t>
            </a:r>
            <a:endParaRPr lang="en-US" dirty="0" smtClean="0"/>
          </a:p>
          <a:p>
            <a:pPr lvl="1"/>
            <a:r>
              <a:rPr lang="en-US" dirty="0" smtClean="0"/>
              <a:t>Make </a:t>
            </a:r>
            <a:r>
              <a:rPr lang="en-US" dirty="0"/>
              <a:t>sure to keep your back straight and your knees aligned with your toes. </a:t>
            </a:r>
            <a:endParaRPr lang="en-US" dirty="0" smtClean="0"/>
          </a:p>
          <a:p>
            <a:pPr lvl="1"/>
            <a:r>
              <a:rPr lang="en-US" dirty="0" smtClean="0"/>
              <a:t>Then</a:t>
            </a:r>
            <a:r>
              <a:rPr lang="en-US" dirty="0"/>
              <a:t>, push through your heels to stand back up. </a:t>
            </a:r>
            <a:endParaRPr lang="en-US" dirty="0" smtClean="0"/>
          </a:p>
          <a:p>
            <a:pPr lvl="1"/>
            <a:r>
              <a:rPr lang="en-US" dirty="0" smtClean="0"/>
              <a:t>Do </a:t>
            </a:r>
            <a:r>
              <a:rPr lang="en-US" dirty="0"/>
              <a:t>three sets of 10 to 15 reps.</a:t>
            </a:r>
          </a:p>
        </p:txBody>
      </p:sp>
      <p:pic>
        <p:nvPicPr>
          <p:cNvPr id="8" name="Content Placeholder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8200" y="2232819"/>
            <a:ext cx="4038600" cy="3028950"/>
          </a:xfrm>
        </p:spPr>
      </p:pic>
    </p:spTree>
    <p:extLst>
      <p:ext uri="{BB962C8B-B14F-4D97-AF65-F5344CB8AC3E}">
        <p14:creationId xmlns:p14="http://schemas.microsoft.com/office/powerpoint/2010/main" val="312420071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 </a:t>
            </a:r>
            <a:r>
              <a:rPr lang="en-US" dirty="0"/>
              <a:t>Plan for Golf</a:t>
            </a:r>
          </a:p>
        </p:txBody>
      </p:sp>
      <p:pic>
        <p:nvPicPr>
          <p:cNvPr id="3" name="Content Placeholder 2"/>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57200" y="2209741"/>
            <a:ext cx="4038600" cy="3075105"/>
          </a:xfrm>
        </p:spPr>
      </p:pic>
      <p:sp>
        <p:nvSpPr>
          <p:cNvPr id="5" name="Content Placeholder 4"/>
          <p:cNvSpPr>
            <a:spLocks noGrp="1"/>
          </p:cNvSpPr>
          <p:nvPr>
            <p:ph sz="half" idx="2"/>
          </p:nvPr>
        </p:nvSpPr>
        <p:spPr/>
        <p:txBody>
          <a:bodyPr>
            <a:normAutofit fontScale="77500" lnSpcReduction="20000"/>
          </a:bodyPr>
          <a:lstStyle/>
          <a:p>
            <a:pPr marL="0" indent="0">
              <a:buNone/>
            </a:pPr>
            <a:r>
              <a:rPr lang="en-US" sz="3400" dirty="0"/>
              <a:t>Simple leg exercises that will help your golf game.</a:t>
            </a:r>
          </a:p>
          <a:p>
            <a:r>
              <a:rPr lang="en-US" dirty="0"/>
              <a:t>Lunges</a:t>
            </a:r>
          </a:p>
          <a:p>
            <a:pPr lvl="1"/>
            <a:r>
              <a:rPr lang="en-US" dirty="0"/>
              <a:t>Lunges are another great bodyweight exercise that can help strengthen your legs. </a:t>
            </a:r>
            <a:endParaRPr lang="en-US" dirty="0" smtClean="0"/>
          </a:p>
          <a:p>
            <a:pPr lvl="1"/>
            <a:r>
              <a:rPr lang="en-US" dirty="0" smtClean="0"/>
              <a:t>Stand </a:t>
            </a:r>
            <a:r>
              <a:rPr lang="en-US" dirty="0"/>
              <a:t>with your feet shoulder-width apart and step forward with one foot. </a:t>
            </a:r>
            <a:endParaRPr lang="en-US" dirty="0" smtClean="0"/>
          </a:p>
          <a:p>
            <a:pPr lvl="1"/>
            <a:r>
              <a:rPr lang="en-US" dirty="0" smtClean="0"/>
              <a:t>Lower </a:t>
            </a:r>
            <a:r>
              <a:rPr lang="en-US" dirty="0"/>
              <a:t>your body until your front knee is bent at a 90-degree angle. </a:t>
            </a:r>
            <a:endParaRPr lang="en-US" dirty="0" smtClean="0"/>
          </a:p>
          <a:p>
            <a:pPr lvl="1"/>
            <a:r>
              <a:rPr lang="en-US" dirty="0" smtClean="0"/>
              <a:t>Then</a:t>
            </a:r>
            <a:r>
              <a:rPr lang="en-US" dirty="0"/>
              <a:t>, push off your front foot to return to a standing position. </a:t>
            </a:r>
            <a:endParaRPr lang="en-US" dirty="0" smtClean="0"/>
          </a:p>
          <a:p>
            <a:pPr lvl="1"/>
            <a:r>
              <a:rPr lang="en-US" dirty="0" smtClean="0"/>
              <a:t>Repeat </a:t>
            </a:r>
            <a:r>
              <a:rPr lang="en-US" dirty="0"/>
              <a:t>with your other leg. Do three sets of 10 to 15 reps on each leg.</a:t>
            </a:r>
          </a:p>
          <a:p>
            <a:endParaRPr lang="en-US" dirty="0"/>
          </a:p>
        </p:txBody>
      </p:sp>
    </p:spTree>
    <p:extLst>
      <p:ext uri="{BB962C8B-B14F-4D97-AF65-F5344CB8AC3E}">
        <p14:creationId xmlns:p14="http://schemas.microsoft.com/office/powerpoint/2010/main" val="115182290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 </a:t>
            </a:r>
            <a:r>
              <a:rPr lang="en-US" dirty="0"/>
              <a:t>Plan for Golf</a:t>
            </a:r>
          </a:p>
        </p:txBody>
      </p:sp>
      <p:sp>
        <p:nvSpPr>
          <p:cNvPr id="4" name="Content Placeholder 3"/>
          <p:cNvSpPr>
            <a:spLocks noGrp="1"/>
          </p:cNvSpPr>
          <p:nvPr>
            <p:ph sz="half" idx="1"/>
          </p:nvPr>
        </p:nvSpPr>
        <p:spPr>
          <a:xfrm>
            <a:off x="457200" y="1368610"/>
            <a:ext cx="4038600" cy="5114489"/>
          </a:xfrm>
        </p:spPr>
        <p:txBody>
          <a:bodyPr>
            <a:normAutofit fontScale="92500" lnSpcReduction="10000"/>
          </a:bodyPr>
          <a:lstStyle/>
          <a:p>
            <a:pPr marL="0" indent="0">
              <a:buNone/>
            </a:pPr>
            <a:r>
              <a:rPr lang="en-US" sz="3000" dirty="0" smtClean="0"/>
              <a:t>Simple leg exercises that will help your golf game.</a:t>
            </a:r>
          </a:p>
          <a:p>
            <a:r>
              <a:rPr lang="en-US" sz="2600" dirty="0" smtClean="0"/>
              <a:t>Single Leg press with resistance band.</a:t>
            </a:r>
          </a:p>
          <a:p>
            <a:pPr lvl="1"/>
            <a:r>
              <a:rPr lang="en-US" sz="2200" dirty="0"/>
              <a:t>Lie down on the floor </a:t>
            </a:r>
          </a:p>
          <a:p>
            <a:pPr lvl="1"/>
            <a:r>
              <a:rPr lang="en-US" sz="2200" dirty="0"/>
              <a:t>Double up the band – Grab the band with both hands and put it around one foot </a:t>
            </a:r>
          </a:p>
          <a:p>
            <a:pPr lvl="1"/>
            <a:r>
              <a:rPr lang="en-US" sz="2200" dirty="0"/>
              <a:t>Extend your leg until reaching full extension </a:t>
            </a:r>
          </a:p>
          <a:p>
            <a:pPr lvl="1"/>
            <a:r>
              <a:rPr lang="en-US" sz="2200" dirty="0"/>
              <a:t>Return slowly to the starting position (resist against the pull of the band) </a:t>
            </a:r>
          </a:p>
          <a:p>
            <a:pPr lvl="1"/>
            <a:r>
              <a:rPr lang="en-US" sz="2200" dirty="0"/>
              <a:t>Do three sets of 10 to 15 reps.</a:t>
            </a:r>
          </a:p>
          <a:p>
            <a:pPr lvl="1"/>
            <a:r>
              <a:rPr lang="en-US" sz="2200" dirty="0" smtClean="0"/>
              <a:t>Don’t </a:t>
            </a:r>
            <a:r>
              <a:rPr lang="en-US" sz="2200" dirty="0"/>
              <a:t>forget the other side</a:t>
            </a:r>
            <a:r>
              <a:rPr lang="en-US" sz="2200" dirty="0" smtClean="0"/>
              <a:t>!</a:t>
            </a:r>
            <a:endParaRPr lang="en-US" sz="2200" dirty="0"/>
          </a:p>
          <a:p>
            <a:pPr lvl="1"/>
            <a:endParaRPr lang="en-US" dirty="0" smtClean="0"/>
          </a:p>
          <a:p>
            <a:endParaRPr lang="en-US" dirty="0"/>
          </a:p>
        </p:txBody>
      </p:sp>
      <p:pic>
        <p:nvPicPr>
          <p:cNvPr id="3" name="Content Placeholder 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67250" y="1747044"/>
            <a:ext cx="4000500" cy="4000500"/>
          </a:xfrm>
        </p:spPr>
      </p:pic>
    </p:spTree>
    <p:extLst>
      <p:ext uri="{BB962C8B-B14F-4D97-AF65-F5344CB8AC3E}">
        <p14:creationId xmlns:p14="http://schemas.microsoft.com/office/powerpoint/2010/main" val="330647824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 </a:t>
            </a:r>
            <a:r>
              <a:rPr lang="en-US" dirty="0"/>
              <a:t>Plan for Golf</a:t>
            </a:r>
          </a:p>
        </p:txBody>
      </p:sp>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00075" y="2475706"/>
            <a:ext cx="3752850" cy="2543175"/>
          </a:xfrm>
        </p:spPr>
      </p:pic>
      <p:sp>
        <p:nvSpPr>
          <p:cNvPr id="3" name="Content Placeholder 2"/>
          <p:cNvSpPr>
            <a:spLocks noGrp="1"/>
          </p:cNvSpPr>
          <p:nvPr>
            <p:ph sz="half" idx="2"/>
          </p:nvPr>
        </p:nvSpPr>
        <p:spPr>
          <a:xfrm>
            <a:off x="4648200" y="1368611"/>
            <a:ext cx="4038600" cy="5267194"/>
          </a:xfrm>
        </p:spPr>
        <p:txBody>
          <a:bodyPr>
            <a:normAutofit fontScale="77500" lnSpcReduction="20000"/>
          </a:bodyPr>
          <a:lstStyle/>
          <a:p>
            <a:pPr marL="0" indent="0">
              <a:buNone/>
            </a:pPr>
            <a:r>
              <a:rPr lang="en-US" sz="3400" dirty="0"/>
              <a:t>Simple leg exercises that will help your golf game.</a:t>
            </a:r>
          </a:p>
          <a:p>
            <a:r>
              <a:rPr lang="en-US" dirty="0"/>
              <a:t>Deadlifts</a:t>
            </a:r>
          </a:p>
          <a:p>
            <a:pPr lvl="1"/>
            <a:r>
              <a:rPr lang="en-US" dirty="0"/>
              <a:t>Deadlifts are another gym-based exercise that can help improve your leg strength for golf. </a:t>
            </a:r>
            <a:endParaRPr lang="en-US" dirty="0" smtClean="0"/>
          </a:p>
          <a:p>
            <a:pPr lvl="1"/>
            <a:r>
              <a:rPr lang="en-US" dirty="0" smtClean="0"/>
              <a:t>Stand </a:t>
            </a:r>
            <a:r>
              <a:rPr lang="en-US" dirty="0"/>
              <a:t>with your feet shoulder-width apart and a barbell on the ground in front of you. </a:t>
            </a:r>
            <a:endParaRPr lang="en-US" dirty="0" smtClean="0"/>
          </a:p>
          <a:p>
            <a:pPr lvl="1"/>
            <a:r>
              <a:rPr lang="en-US" dirty="0" smtClean="0"/>
              <a:t>Bend </a:t>
            </a:r>
            <a:r>
              <a:rPr lang="en-US" dirty="0"/>
              <a:t>down to pick up the barbell, keeping your back straight and your knees bent. </a:t>
            </a:r>
            <a:endParaRPr lang="en-US" dirty="0" smtClean="0"/>
          </a:p>
          <a:p>
            <a:pPr lvl="1"/>
            <a:r>
              <a:rPr lang="en-US" dirty="0" smtClean="0"/>
              <a:t>Stand </a:t>
            </a:r>
            <a:r>
              <a:rPr lang="en-US" dirty="0"/>
              <a:t>up, lifting the barbell with you until you are standing straight up. </a:t>
            </a:r>
            <a:endParaRPr lang="en-US" dirty="0" smtClean="0"/>
          </a:p>
          <a:p>
            <a:pPr lvl="1"/>
            <a:r>
              <a:rPr lang="en-US" dirty="0" smtClean="0"/>
              <a:t>Then</a:t>
            </a:r>
            <a:r>
              <a:rPr lang="en-US" dirty="0"/>
              <a:t>, lower the barbell back down to the ground. </a:t>
            </a:r>
            <a:endParaRPr lang="en-US" dirty="0" smtClean="0"/>
          </a:p>
          <a:p>
            <a:pPr lvl="1"/>
            <a:r>
              <a:rPr lang="en-US" dirty="0" smtClean="0"/>
              <a:t>Do </a:t>
            </a:r>
            <a:r>
              <a:rPr lang="en-US" dirty="0"/>
              <a:t>three sets of 10 to 15 reps.</a:t>
            </a:r>
          </a:p>
          <a:p>
            <a:endParaRPr lang="en-US" dirty="0"/>
          </a:p>
        </p:txBody>
      </p:sp>
    </p:spTree>
    <p:extLst>
      <p:ext uri="{BB962C8B-B14F-4D97-AF65-F5344CB8AC3E}">
        <p14:creationId xmlns:p14="http://schemas.microsoft.com/office/powerpoint/2010/main" val="379981556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Requirement </a:t>
            </a:r>
            <a:r>
              <a:rPr lang="en-US" dirty="0" smtClean="0"/>
              <a:t>#2 E</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sz="3000" dirty="0"/>
              <a:t>Show the following:</a:t>
            </a:r>
          </a:p>
          <a:p>
            <a:pPr marL="971550" lvl="1" indent="-514350">
              <a:buFont typeface="+mj-lt"/>
              <a:buAutoNum type="arabicPeriod"/>
            </a:pPr>
            <a:r>
              <a:rPr lang="en-US" sz="2600" dirty="0"/>
              <a:t>The proper grip, stance, posture, and key fundamentals of a good swing. </a:t>
            </a:r>
          </a:p>
          <a:p>
            <a:pPr marL="971550" lvl="1" indent="-514350">
              <a:buFont typeface="+mj-lt"/>
              <a:buAutoNum type="arabicPeriod"/>
            </a:pPr>
            <a:r>
              <a:rPr lang="en-US" sz="2600" dirty="0"/>
              <a:t>Driver played from a tee. </a:t>
            </a:r>
          </a:p>
          <a:p>
            <a:pPr marL="971550" lvl="1" indent="-514350">
              <a:buFont typeface="+mj-lt"/>
              <a:buAutoNum type="arabicPeriod"/>
            </a:pPr>
            <a:r>
              <a:rPr lang="en-US" sz="2600" dirty="0"/>
              <a:t>The fairway wood shot. </a:t>
            </a:r>
          </a:p>
          <a:p>
            <a:pPr marL="971550" lvl="1" indent="-514350">
              <a:buFont typeface="+mj-lt"/>
              <a:buAutoNum type="arabicPeriod"/>
            </a:pPr>
            <a:r>
              <a:rPr lang="en-US" sz="2600" dirty="0"/>
              <a:t>The long iron shot. </a:t>
            </a:r>
          </a:p>
          <a:p>
            <a:pPr marL="971550" lvl="1" indent="-514350">
              <a:buFont typeface="+mj-lt"/>
              <a:buAutoNum type="arabicPeriod"/>
            </a:pPr>
            <a:r>
              <a:rPr lang="en-US" sz="2600" dirty="0"/>
              <a:t>The short iron shot. </a:t>
            </a:r>
          </a:p>
          <a:p>
            <a:pPr marL="971550" lvl="1" indent="-514350">
              <a:buFont typeface="+mj-lt"/>
              <a:buAutoNum type="arabicPeriod"/>
            </a:pPr>
            <a:r>
              <a:rPr lang="en-US" sz="2600" dirty="0"/>
              <a:t>The approach, chip-and-run, and pitch shots. </a:t>
            </a:r>
          </a:p>
          <a:p>
            <a:pPr marL="971550" lvl="1" indent="-514350">
              <a:buFont typeface="+mj-lt"/>
              <a:buAutoNum type="arabicPeriod"/>
            </a:pPr>
            <a:r>
              <a:rPr lang="en-US" sz="2600" dirty="0"/>
              <a:t>A recovery shot from a bunker or heavy rough. </a:t>
            </a:r>
          </a:p>
          <a:p>
            <a:pPr marL="971550" lvl="1" indent="-514350">
              <a:buFont typeface="+mj-lt"/>
              <a:buAutoNum type="arabicPeriod"/>
            </a:pPr>
            <a:r>
              <a:rPr lang="en-US" sz="2600" dirty="0"/>
              <a:t>A sound putting stroke</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6260" y="78630"/>
            <a:ext cx="916230" cy="916230"/>
          </a:xfrm>
          <a:prstGeom prst="rect">
            <a:avLst/>
          </a:prstGeom>
        </p:spPr>
      </p:pic>
    </p:spTree>
    <p:extLst>
      <p:ext uri="{BB962C8B-B14F-4D97-AF65-F5344CB8AC3E}">
        <p14:creationId xmlns:p14="http://schemas.microsoft.com/office/powerpoint/2010/main" val="181991197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Proper </a:t>
            </a:r>
            <a:r>
              <a:rPr lang="en-US" dirty="0"/>
              <a:t>Grip</a:t>
            </a:r>
          </a:p>
        </p:txBody>
      </p:sp>
      <p:sp>
        <p:nvSpPr>
          <p:cNvPr id="11" name="Content Placeholder 10">
            <a:extLst>
              <a:ext uri="{FF2B5EF4-FFF2-40B4-BE49-F238E27FC236}">
                <a16:creationId xmlns="" xmlns:a16="http://schemas.microsoft.com/office/drawing/2014/main" id="{2BC06285-C070-472E-AD60-A0624F427D2F}"/>
              </a:ext>
            </a:extLst>
          </p:cNvPr>
          <p:cNvSpPr>
            <a:spLocks noGrp="1"/>
          </p:cNvSpPr>
          <p:nvPr>
            <p:ph sz="half" idx="2"/>
          </p:nvPr>
        </p:nvSpPr>
        <p:spPr/>
        <p:txBody>
          <a:bodyPr/>
          <a:lstStyle/>
          <a:p>
            <a:pPr>
              <a:defRPr/>
            </a:pPr>
            <a:r>
              <a:rPr lang="en-US" sz="2600" dirty="0"/>
              <a:t>The grip is the manner in which a player holds the club.  </a:t>
            </a:r>
          </a:p>
          <a:p>
            <a:pPr>
              <a:defRPr/>
            </a:pPr>
            <a:r>
              <a:rPr lang="en-US" sz="2600" dirty="0"/>
              <a:t>There are three primary grips that golfers use:</a:t>
            </a:r>
          </a:p>
          <a:p>
            <a:pPr lvl="1">
              <a:defRPr/>
            </a:pPr>
            <a:r>
              <a:rPr lang="en-US" sz="2200" dirty="0"/>
              <a:t>Vardon Grip (Overlap Grip)</a:t>
            </a:r>
          </a:p>
          <a:p>
            <a:pPr lvl="1">
              <a:defRPr/>
            </a:pPr>
            <a:r>
              <a:rPr lang="en-US" sz="2200" dirty="0"/>
              <a:t>Interlocking Grip</a:t>
            </a:r>
          </a:p>
          <a:p>
            <a:pPr lvl="1">
              <a:defRPr/>
            </a:pPr>
            <a:r>
              <a:rPr lang="en-US" sz="2200" dirty="0"/>
              <a:t>Baseball Grip (10 Finger Grip)</a:t>
            </a:r>
          </a:p>
          <a:p>
            <a:endParaRPr lang="en-US" dirty="0"/>
          </a:p>
        </p:txBody>
      </p:sp>
      <p:pic>
        <p:nvPicPr>
          <p:cNvPr id="13" name="Content Placeholder 9">
            <a:extLst>
              <a:ext uri="{FF2B5EF4-FFF2-40B4-BE49-F238E27FC236}">
                <a16:creationId xmlns="" xmlns:a16="http://schemas.microsoft.com/office/drawing/2014/main" id="{9D2975F0-8B18-4B13-B600-CF5FE56705CB}"/>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57201" y="1443835"/>
            <a:ext cx="4038600" cy="4038600"/>
          </a:xfrm>
          <a:prstGeom prst="rect">
            <a:avLst/>
          </a:prstGeom>
        </p:spPr>
      </p:pic>
    </p:spTree>
    <p:extLst>
      <p:ext uri="{BB962C8B-B14F-4D97-AF65-F5344CB8AC3E}">
        <p14:creationId xmlns:p14="http://schemas.microsoft.com/office/powerpoint/2010/main" val="5151945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B941F7F-E601-4862-820E-544BB27CD8C3}"/>
              </a:ext>
            </a:extLst>
          </p:cNvPr>
          <p:cNvSpPr>
            <a:spLocks noGrp="1"/>
          </p:cNvSpPr>
          <p:nvPr>
            <p:ph type="title"/>
          </p:nvPr>
        </p:nvSpPr>
        <p:spPr/>
        <p:txBody>
          <a:bodyPr/>
          <a:lstStyle/>
          <a:p>
            <a:r>
              <a:rPr lang="en-US" dirty="0" smtClean="0"/>
              <a:t>Proper </a:t>
            </a:r>
            <a:r>
              <a:rPr lang="en-US" dirty="0"/>
              <a:t>Grip</a:t>
            </a:r>
          </a:p>
        </p:txBody>
      </p:sp>
      <p:sp>
        <p:nvSpPr>
          <p:cNvPr id="3" name="Content Placeholder 2">
            <a:extLst>
              <a:ext uri="{FF2B5EF4-FFF2-40B4-BE49-F238E27FC236}">
                <a16:creationId xmlns="" xmlns:a16="http://schemas.microsoft.com/office/drawing/2014/main" id="{DD0450B9-EC29-4BDC-80CF-C3225E14A1B8}"/>
              </a:ext>
            </a:extLst>
          </p:cNvPr>
          <p:cNvSpPr>
            <a:spLocks noGrp="1"/>
          </p:cNvSpPr>
          <p:nvPr>
            <p:ph sz="half" idx="1"/>
          </p:nvPr>
        </p:nvSpPr>
        <p:spPr>
          <a:xfrm>
            <a:off x="457200" y="1368611"/>
            <a:ext cx="4038600" cy="5267194"/>
          </a:xfrm>
        </p:spPr>
        <p:txBody>
          <a:bodyPr>
            <a:normAutofit fontScale="55000" lnSpcReduction="20000"/>
          </a:bodyPr>
          <a:lstStyle/>
          <a:p>
            <a:r>
              <a:rPr lang="en-US" sz="3300" dirty="0"/>
              <a:t>The </a:t>
            </a:r>
            <a:r>
              <a:rPr lang="en-US" sz="3300" b="1" dirty="0"/>
              <a:t>Vardon grip – or overlap grip </a:t>
            </a:r>
            <a:r>
              <a:rPr lang="en-US" sz="3300" dirty="0"/>
              <a:t>– is used by 90% of Tour players and an overwhelming majority of amateur golfers around the world. </a:t>
            </a:r>
          </a:p>
          <a:p>
            <a:r>
              <a:rPr lang="en-US" sz="3300" dirty="0"/>
              <a:t>It is named after the British golfer that was the first to promote its benefits and win major tournaments with it, Harry Vardon.</a:t>
            </a:r>
          </a:p>
          <a:p>
            <a:r>
              <a:rPr lang="en-US" sz="3300" dirty="0"/>
              <a:t>In the overlap grip, both hands are connected through the right pinky finger which will lie on top of the depression between the left hand’s index and middle fingers.</a:t>
            </a:r>
          </a:p>
          <a:p>
            <a:r>
              <a:rPr lang="en-US" sz="3300" dirty="0"/>
              <a:t>As such, the right hand will stay in close contact with the left thanks to this anchor.</a:t>
            </a:r>
          </a:p>
          <a:p>
            <a:r>
              <a:rPr lang="en-US" sz="3300" dirty="0"/>
              <a:t>The long fingers and strong hands associated with adult male golfers are most suited for this type of grip whereas children or golfers with relatively small fingers would likely benefit from different types of grips.</a:t>
            </a:r>
          </a:p>
          <a:p>
            <a:endParaRPr lang="en-US" dirty="0"/>
          </a:p>
        </p:txBody>
      </p:sp>
      <p:pic>
        <p:nvPicPr>
          <p:cNvPr id="6" name="Content Placeholder 5">
            <a:extLst>
              <a:ext uri="{FF2B5EF4-FFF2-40B4-BE49-F238E27FC236}">
                <a16:creationId xmlns="" xmlns:a16="http://schemas.microsoft.com/office/drawing/2014/main" id="{1884C010-F853-4D93-B358-5EB846D6A2A3}"/>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2401094"/>
            <a:ext cx="4038600" cy="2692400"/>
          </a:xfrm>
        </p:spPr>
      </p:pic>
    </p:spTree>
    <p:extLst>
      <p:ext uri="{BB962C8B-B14F-4D97-AF65-F5344CB8AC3E}">
        <p14:creationId xmlns:p14="http://schemas.microsoft.com/office/powerpoint/2010/main" val="270148871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B941F7F-E601-4862-820E-544BB27CD8C3}"/>
              </a:ext>
            </a:extLst>
          </p:cNvPr>
          <p:cNvSpPr>
            <a:spLocks noGrp="1"/>
          </p:cNvSpPr>
          <p:nvPr>
            <p:ph type="title"/>
          </p:nvPr>
        </p:nvSpPr>
        <p:spPr/>
        <p:txBody>
          <a:bodyPr/>
          <a:lstStyle/>
          <a:p>
            <a:r>
              <a:rPr lang="en-US" dirty="0" smtClean="0"/>
              <a:t>Proper </a:t>
            </a:r>
            <a:r>
              <a:rPr lang="en-US" dirty="0"/>
              <a:t>Grip</a:t>
            </a:r>
          </a:p>
        </p:txBody>
      </p:sp>
      <p:pic>
        <p:nvPicPr>
          <p:cNvPr id="6" name="Content Placeholder 5">
            <a:extLst>
              <a:ext uri="{FF2B5EF4-FFF2-40B4-BE49-F238E27FC236}">
                <a16:creationId xmlns="" xmlns:a16="http://schemas.microsoft.com/office/drawing/2014/main" id="{EA7395B7-2173-4183-9FB5-BE606327323F}"/>
              </a:ext>
            </a:extLst>
          </p:cNvPr>
          <p:cNvPicPr>
            <a:picLocks noGrp="1" noChangeAspect="1"/>
          </p:cNvPicPr>
          <p:nvPr>
            <p:ph sz="half" idx="1"/>
          </p:nvPr>
        </p:nvPicPr>
        <p:blipFill>
          <a:blip r:embed="rId2"/>
          <a:stretch>
            <a:fillRect/>
          </a:stretch>
        </p:blipFill>
        <p:spPr>
          <a:xfrm>
            <a:off x="695325" y="2504281"/>
            <a:ext cx="3562350" cy="2486025"/>
          </a:xfrm>
          <a:prstGeom prst="rect">
            <a:avLst/>
          </a:prstGeom>
        </p:spPr>
      </p:pic>
      <p:sp>
        <p:nvSpPr>
          <p:cNvPr id="4" name="Content Placeholder 3">
            <a:extLst>
              <a:ext uri="{FF2B5EF4-FFF2-40B4-BE49-F238E27FC236}">
                <a16:creationId xmlns="" xmlns:a16="http://schemas.microsoft.com/office/drawing/2014/main" id="{B12FB49B-386F-462F-A1B9-9A38B61B2873}"/>
              </a:ext>
            </a:extLst>
          </p:cNvPr>
          <p:cNvSpPr>
            <a:spLocks noGrp="1"/>
          </p:cNvSpPr>
          <p:nvPr>
            <p:ph sz="half" idx="2"/>
          </p:nvPr>
        </p:nvSpPr>
        <p:spPr/>
        <p:txBody>
          <a:bodyPr>
            <a:normAutofit fontScale="70000" lnSpcReduction="20000"/>
          </a:bodyPr>
          <a:lstStyle/>
          <a:p>
            <a:r>
              <a:rPr lang="en-US" dirty="0"/>
              <a:t>The second most widely used grip in golf is the </a:t>
            </a:r>
            <a:r>
              <a:rPr lang="en-US" b="1" dirty="0"/>
              <a:t>interlocking grip</a:t>
            </a:r>
            <a:r>
              <a:rPr lang="en-US" dirty="0"/>
              <a:t>. </a:t>
            </a:r>
          </a:p>
          <a:p>
            <a:r>
              <a:rPr lang="en-US" dirty="0"/>
              <a:t>This type of grip will again see both hands connect to each other through the right hand’s little finger and the left hand’s index finger.</a:t>
            </a:r>
          </a:p>
          <a:p>
            <a:r>
              <a:rPr lang="en-US" dirty="0"/>
              <a:t>But in this case, those fingers will cross rather than sit one on top of the other. </a:t>
            </a:r>
          </a:p>
          <a:p>
            <a:r>
              <a:rPr lang="en-US" dirty="0"/>
              <a:t>As its name suggests, both hands will be held securely close to one another thanks to this locking position.</a:t>
            </a:r>
          </a:p>
          <a:p>
            <a:r>
              <a:rPr lang="en-US" dirty="0"/>
              <a:t>The interlock grip is quite useful for golfers with smaller than average hands and fingers.</a:t>
            </a:r>
          </a:p>
        </p:txBody>
      </p:sp>
    </p:spTree>
    <p:extLst>
      <p:ext uri="{BB962C8B-B14F-4D97-AF65-F5344CB8AC3E}">
        <p14:creationId xmlns:p14="http://schemas.microsoft.com/office/powerpoint/2010/main" val="425330530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B941F7F-E601-4862-820E-544BB27CD8C3}"/>
              </a:ext>
            </a:extLst>
          </p:cNvPr>
          <p:cNvSpPr>
            <a:spLocks noGrp="1"/>
          </p:cNvSpPr>
          <p:nvPr>
            <p:ph type="title"/>
          </p:nvPr>
        </p:nvSpPr>
        <p:spPr/>
        <p:txBody>
          <a:bodyPr/>
          <a:lstStyle/>
          <a:p>
            <a:r>
              <a:rPr lang="en-US" dirty="0" smtClean="0"/>
              <a:t>Proper </a:t>
            </a:r>
            <a:r>
              <a:rPr lang="en-US" dirty="0"/>
              <a:t>Grip</a:t>
            </a:r>
          </a:p>
        </p:txBody>
      </p:sp>
      <p:sp>
        <p:nvSpPr>
          <p:cNvPr id="3" name="Content Placeholder 2">
            <a:extLst>
              <a:ext uri="{FF2B5EF4-FFF2-40B4-BE49-F238E27FC236}">
                <a16:creationId xmlns="" xmlns:a16="http://schemas.microsoft.com/office/drawing/2014/main" id="{DD0450B9-EC29-4BDC-80CF-C3225E14A1B8}"/>
              </a:ext>
            </a:extLst>
          </p:cNvPr>
          <p:cNvSpPr>
            <a:spLocks noGrp="1"/>
          </p:cNvSpPr>
          <p:nvPr>
            <p:ph sz="half" idx="1"/>
          </p:nvPr>
        </p:nvSpPr>
        <p:spPr>
          <a:xfrm>
            <a:off x="457200" y="1368611"/>
            <a:ext cx="4420210" cy="5267194"/>
          </a:xfrm>
        </p:spPr>
        <p:txBody>
          <a:bodyPr>
            <a:normAutofit fontScale="62500" lnSpcReduction="20000"/>
          </a:bodyPr>
          <a:lstStyle/>
          <a:p>
            <a:r>
              <a:rPr lang="en-US" dirty="0"/>
              <a:t>The </a:t>
            </a:r>
            <a:r>
              <a:rPr lang="en-US" b="1" dirty="0"/>
              <a:t>baseball grip</a:t>
            </a:r>
            <a:r>
              <a:rPr lang="en-US" dirty="0"/>
              <a:t>, or otherwise known as the </a:t>
            </a:r>
            <a:r>
              <a:rPr lang="en-US" b="1" dirty="0"/>
              <a:t>10 finger grip </a:t>
            </a:r>
            <a:r>
              <a:rPr lang="en-US" dirty="0"/>
              <a:t>will see both hands pressed against each other on the grip.</a:t>
            </a:r>
          </a:p>
          <a:p>
            <a:r>
              <a:rPr lang="en-US" dirty="0"/>
              <a:t>However, in contrast to the other types of golf grips, no anchor will link them at all. </a:t>
            </a:r>
          </a:p>
          <a:p>
            <a:r>
              <a:rPr lang="en-US" dirty="0"/>
              <a:t>Indeed, rather than sitting on top of other fingers or crossed with the index finger the right little finger will simply lie next to the left index finger, pressed against it.</a:t>
            </a:r>
          </a:p>
          <a:p>
            <a:r>
              <a:rPr lang="en-US" dirty="0"/>
              <a:t>This type of grip is usually adopted by young children as they begin swinging the club for the first times. </a:t>
            </a:r>
          </a:p>
          <a:p>
            <a:r>
              <a:rPr lang="en-US" dirty="0"/>
              <a:t>It is also used by senior golfers who have difficulties wrapping their hands around the club using any other technique, perhaps because of flexibility issues or pain in their fingers.</a:t>
            </a:r>
          </a:p>
          <a:p>
            <a:endParaRPr lang="en-US" dirty="0"/>
          </a:p>
        </p:txBody>
      </p:sp>
      <p:pic>
        <p:nvPicPr>
          <p:cNvPr id="6" name="Content Placeholder 5">
            <a:extLst>
              <a:ext uri="{FF2B5EF4-FFF2-40B4-BE49-F238E27FC236}">
                <a16:creationId xmlns="" xmlns:a16="http://schemas.microsoft.com/office/drawing/2014/main" id="{657D44D2-11DD-4CF3-989D-7A1AEE1821CA}"/>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119004" y="1368425"/>
            <a:ext cx="3096992" cy="4757738"/>
          </a:xfrm>
        </p:spPr>
      </p:pic>
    </p:spTree>
    <p:extLst>
      <p:ext uri="{BB962C8B-B14F-4D97-AF65-F5344CB8AC3E}">
        <p14:creationId xmlns:p14="http://schemas.microsoft.com/office/powerpoint/2010/main" val="14064976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10424</Words>
  <Application>Microsoft Office PowerPoint</Application>
  <PresentationFormat>On-screen Show (4:3)</PresentationFormat>
  <Paragraphs>859</Paragraphs>
  <Slides>135</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135</vt:i4>
      </vt:variant>
    </vt:vector>
  </HeadingPairs>
  <TitlesOfParts>
    <vt:vector size="140" baseType="lpstr">
      <vt:lpstr>Arial</vt:lpstr>
      <vt:lpstr>Calibri</vt:lpstr>
      <vt:lpstr>Times New Roman</vt:lpstr>
      <vt:lpstr>Trebuchet MS</vt:lpstr>
      <vt:lpstr>Office Theme</vt:lpstr>
      <vt:lpstr>Golf Merit Badge Option 1 Traditional Golf</vt:lpstr>
      <vt:lpstr>Golf Merit Badge Requirements</vt:lpstr>
      <vt:lpstr>Golf Merit Badge Requirements</vt:lpstr>
      <vt:lpstr>Golf Merit Badge Requirements</vt:lpstr>
      <vt:lpstr>Golf Merit Badge Requirements</vt:lpstr>
      <vt:lpstr>Golf Merit Badge Requirements</vt:lpstr>
      <vt:lpstr>Requirement #1</vt:lpstr>
      <vt:lpstr>Safety on the Course!</vt:lpstr>
      <vt:lpstr>Safety on the Course!</vt:lpstr>
      <vt:lpstr>1 Lightning Dangers</vt:lpstr>
      <vt:lpstr>1 Dehydration</vt:lpstr>
      <vt:lpstr>1 Heat Emergencies</vt:lpstr>
      <vt:lpstr>1 Heat Exhaustion</vt:lpstr>
      <vt:lpstr>1 Heat Exhaustion</vt:lpstr>
      <vt:lpstr>1 Heatstroke</vt:lpstr>
      <vt:lpstr>1 Sunburn</vt:lpstr>
      <vt:lpstr>1 Sunburn</vt:lpstr>
      <vt:lpstr>1 Blisters</vt:lpstr>
      <vt:lpstr>1 Treatment for Blisters</vt:lpstr>
      <vt:lpstr>1 Sprains and Strains</vt:lpstr>
      <vt:lpstr>1 Sprains and Strains</vt:lpstr>
      <vt:lpstr>Requirement #2</vt:lpstr>
      <vt:lpstr>Introduction to Golf</vt:lpstr>
      <vt:lpstr>Layout of a Golf Course Hole</vt:lpstr>
      <vt:lpstr>Introduction to Golf</vt:lpstr>
      <vt:lpstr>Golf Etiquette</vt:lpstr>
      <vt:lpstr>2. A. #1 Golf Etiquette</vt:lpstr>
      <vt:lpstr>Golf Etiquette</vt:lpstr>
      <vt:lpstr>Golf Etiquette</vt:lpstr>
      <vt:lpstr>Basic Rules of Golf</vt:lpstr>
      <vt:lpstr>Basic Rules of Golf</vt:lpstr>
      <vt:lpstr>Basic Rules of Golf</vt:lpstr>
      <vt:lpstr>Basic Rules of Golf</vt:lpstr>
      <vt:lpstr>Basic Rules of Golf</vt:lpstr>
      <vt:lpstr>Basic Rules of Golf</vt:lpstr>
      <vt:lpstr>Basic Rules of Golf</vt:lpstr>
      <vt:lpstr>Common Golf Penalties</vt:lpstr>
      <vt:lpstr>2. A. #2 Golf Terms</vt:lpstr>
      <vt:lpstr>Golf Terms</vt:lpstr>
      <vt:lpstr>Golf Terms</vt:lpstr>
      <vt:lpstr>Golf Terms</vt:lpstr>
      <vt:lpstr>Golf Terms</vt:lpstr>
      <vt:lpstr>Golf Terms</vt:lpstr>
      <vt:lpstr>Golf Terms</vt:lpstr>
      <vt:lpstr>Golf Terms</vt:lpstr>
      <vt:lpstr>Golf Terms</vt:lpstr>
      <vt:lpstr>Tools of the Game</vt:lpstr>
      <vt:lpstr>Tools of the Game</vt:lpstr>
      <vt:lpstr>Tools of the Game</vt:lpstr>
      <vt:lpstr>Tools of the Game</vt:lpstr>
      <vt:lpstr>Tools of the Game</vt:lpstr>
      <vt:lpstr>Tools of the Game</vt:lpstr>
      <vt:lpstr>Tools of the Game</vt:lpstr>
      <vt:lpstr>Tools of the Game</vt:lpstr>
      <vt:lpstr>Tools of the Game</vt:lpstr>
      <vt:lpstr>Tools of the Game</vt:lpstr>
      <vt:lpstr>Tools of the Game</vt:lpstr>
      <vt:lpstr>2. A. #3 Amateur Status </vt:lpstr>
      <vt:lpstr>Requirement #2 B</vt:lpstr>
      <vt:lpstr>Golf Handicap</vt:lpstr>
      <vt:lpstr>3 World Handicap System</vt:lpstr>
      <vt:lpstr>Calculating Your Handicap</vt:lpstr>
      <vt:lpstr>Calculating Your Handicap</vt:lpstr>
      <vt:lpstr>Calculating Your Handicap</vt:lpstr>
      <vt:lpstr>Calculating Your Handicap</vt:lpstr>
      <vt:lpstr>Calculating Your Handicap</vt:lpstr>
      <vt:lpstr>Calculating Your Handicap</vt:lpstr>
      <vt:lpstr>Calculating Your Handicap</vt:lpstr>
      <vt:lpstr>Calculating Your Handicap</vt:lpstr>
      <vt:lpstr>Calculating Your Handicap</vt:lpstr>
      <vt:lpstr>Calculating Your Handicap</vt:lpstr>
      <vt:lpstr>Requirement #2 C</vt:lpstr>
      <vt:lpstr>Early History of Golf</vt:lpstr>
      <vt:lpstr>Early History of Golf</vt:lpstr>
      <vt:lpstr>Early History of Golf</vt:lpstr>
      <vt:lpstr>Early History of Golf</vt:lpstr>
      <vt:lpstr>Early Golf in the U.S.</vt:lpstr>
      <vt:lpstr>Top Men Golfers</vt:lpstr>
      <vt:lpstr>Top Women Golfers</vt:lpstr>
      <vt:lpstr>Requirement #2 D</vt:lpstr>
      <vt:lpstr>Healthy Lifestyle with Golf</vt:lpstr>
      <vt:lpstr>Healthy Lifestyle with Golf</vt:lpstr>
      <vt:lpstr>Exercise Plan for Golf</vt:lpstr>
      <vt:lpstr>Exercise Plan for Golf</vt:lpstr>
      <vt:lpstr>Exercise Plan for Golf</vt:lpstr>
      <vt:lpstr>Exercise Plan for Golf</vt:lpstr>
      <vt:lpstr>Exercise Plan for Golf</vt:lpstr>
      <vt:lpstr>Exercise Plan for Golf</vt:lpstr>
      <vt:lpstr>Exercise Plan for Golf</vt:lpstr>
      <vt:lpstr>Exercise Plan for Golf</vt:lpstr>
      <vt:lpstr>Exercise Plan for Golf</vt:lpstr>
      <vt:lpstr>Exercise Plan for Golf</vt:lpstr>
      <vt:lpstr>Exercise Plan for Golf</vt:lpstr>
      <vt:lpstr>Exercise Plan for Golf</vt:lpstr>
      <vt:lpstr>Requirement #2 E</vt:lpstr>
      <vt:lpstr>Proper Grip</vt:lpstr>
      <vt:lpstr>Proper Grip</vt:lpstr>
      <vt:lpstr>Proper Grip</vt:lpstr>
      <vt:lpstr>Proper Grip</vt:lpstr>
      <vt:lpstr>Proper Alignment</vt:lpstr>
      <vt:lpstr>Proper Stance</vt:lpstr>
      <vt:lpstr>Proper Stance</vt:lpstr>
      <vt:lpstr>Proper Posture</vt:lpstr>
      <vt:lpstr>Proper Posture</vt:lpstr>
      <vt:lpstr>Proper Distance to Ball</vt:lpstr>
      <vt:lpstr>Proper Distance to Ball</vt:lpstr>
      <vt:lpstr>Proper Swing</vt:lpstr>
      <vt:lpstr>Proper Swing</vt:lpstr>
      <vt:lpstr>Driving from a Tee</vt:lpstr>
      <vt:lpstr>Driving from a Tee</vt:lpstr>
      <vt:lpstr>Fairway Wood Shot</vt:lpstr>
      <vt:lpstr>Fairway Wood Shot</vt:lpstr>
      <vt:lpstr>Using the Irons</vt:lpstr>
      <vt:lpstr>Using the Irons</vt:lpstr>
      <vt:lpstr>The Approach</vt:lpstr>
      <vt:lpstr>Chip and Run</vt:lpstr>
      <vt:lpstr>Pitch Shots</vt:lpstr>
      <vt:lpstr>Bunker Recovery</vt:lpstr>
      <vt:lpstr>Bunker Recovery</vt:lpstr>
      <vt:lpstr>Heavy Rough Recovery</vt:lpstr>
      <vt:lpstr>Heavy Rough Recovery</vt:lpstr>
      <vt:lpstr>Heavy Rough Recovery</vt:lpstr>
      <vt:lpstr>Heavy Rough Recovery</vt:lpstr>
      <vt:lpstr>Heavy Rough Recovery</vt:lpstr>
      <vt:lpstr>Heavy Rough Recovery</vt:lpstr>
      <vt:lpstr>Sound Putting Stroke</vt:lpstr>
      <vt:lpstr>Requirement #2 F</vt:lpstr>
      <vt:lpstr>Area Golf Courses</vt:lpstr>
      <vt:lpstr>Requirement #2 G</vt:lpstr>
      <vt:lpstr>Job Opportunities</vt:lpstr>
      <vt:lpstr>Job Opportunities</vt:lpstr>
      <vt:lpstr>Job Opportunities</vt:lpstr>
      <vt:lpstr>Job Opportunities</vt:lpstr>
      <vt:lpstr>Job Opportunities</vt:lpstr>
      <vt:lpstr>Job Opportunities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2014-02-23T09:14:16Z</dcterms:created>
  <dcterms:modified xsi:type="dcterms:W3CDTF">2024-01-18T05:24:55Z</dcterms:modified>
</cp:coreProperties>
</file>